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Montserrat" panose="00000500000000000000"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3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85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4FB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4FB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6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58309" y="2287667"/>
            <a:ext cx="7627382" cy="1247061"/>
          </a:xfrm>
          <a:prstGeom prst="rect">
            <a:avLst/>
          </a:prstGeom>
          <a:noFill/>
          <a:ln/>
        </p:spPr>
        <p:txBody>
          <a:bodyPr wrap="squar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Review in Internal Audit: Core Business Process Cycles</a:t>
            </a:r>
            <a:endParaRPr lang="en-US" sz="3900" dirty="0"/>
          </a:p>
        </p:txBody>
      </p:sp>
      <p:sp>
        <p:nvSpPr>
          <p:cNvPr id="4" name="Text 1"/>
          <p:cNvSpPr/>
          <p:nvPr/>
        </p:nvSpPr>
        <p:spPr>
          <a:xfrm>
            <a:off x="758309" y="3819049"/>
            <a:ext cx="7627382" cy="2122765"/>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This presentation delves into the fundamental core business process cycles: Procure-to-Pay (P2P), Order-to-Cash (O2C), and Record-to-Report (R2R). Understanding and optimizing these interconnected workflows are crucial for ensuring business continuity, financial health, and operational efficiency. We will explore each cycle in detail, highlighting their key steps, relevant Key Performance Indicators (KPIs), and the critical role of internal audit in reviewing and enhancing these processes.</a:t>
            </a:r>
            <a:endParaRPr lang="en-US" sz="14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484370" y="903923"/>
            <a:ext cx="5661541" cy="498872"/>
          </a:xfrm>
          <a:prstGeom prst="rect">
            <a:avLst/>
          </a:prstGeom>
          <a:noFill/>
          <a:ln/>
        </p:spPr>
        <p:txBody>
          <a:bodyPr wrap="none" lIns="0" tIns="0" rIns="0" bIns="0" rtlCol="0" anchor="t"/>
          <a:lstStyle/>
          <a:p>
            <a:pPr marL="0" indent="0" algn="ctr">
              <a:lnSpc>
                <a:spcPts val="3900"/>
              </a:lnSpc>
              <a:buNone/>
            </a:pPr>
            <a:r>
              <a:rPr lang="en-US" sz="3100" b="1" dirty="0">
                <a:solidFill>
                  <a:srgbClr val="2E3C4E"/>
                </a:solidFill>
                <a:latin typeface="Barlow Bold" pitchFamily="34" charset="0"/>
                <a:ea typeface="Barlow Bold" pitchFamily="34" charset="-122"/>
                <a:cs typeface="Barlow Bold" pitchFamily="34" charset="-120"/>
              </a:rPr>
              <a:t>Summary &amp; Internal Audit's Role</a:t>
            </a:r>
            <a:endParaRPr lang="en-US" sz="3100" dirty="0"/>
          </a:p>
        </p:txBody>
      </p:sp>
      <p:sp>
        <p:nvSpPr>
          <p:cNvPr id="3" name="Text 1"/>
          <p:cNvSpPr/>
          <p:nvPr/>
        </p:nvSpPr>
        <p:spPr>
          <a:xfrm>
            <a:off x="758309" y="1781889"/>
            <a:ext cx="13113782" cy="303252"/>
          </a:xfrm>
          <a:prstGeom prst="rect">
            <a:avLst/>
          </a:prstGeom>
          <a:noFill/>
          <a:ln/>
        </p:spPr>
        <p:txBody>
          <a:bodyPr wrap="non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The P2P, O2C, and R2R cycles are the essential pillars of operational excellence. Their effective management is critical for business success.</a:t>
            </a:r>
            <a:endParaRPr lang="en-US" sz="1450" dirty="0"/>
          </a:p>
        </p:txBody>
      </p:sp>
      <p:sp>
        <p:nvSpPr>
          <p:cNvPr id="4" name="Shape 2"/>
          <p:cNvSpPr/>
          <p:nvPr/>
        </p:nvSpPr>
        <p:spPr>
          <a:xfrm>
            <a:off x="758309" y="2298383"/>
            <a:ext cx="6462117" cy="1426250"/>
          </a:xfrm>
          <a:prstGeom prst="roundRect">
            <a:avLst>
              <a:gd name="adj" fmla="val 19938"/>
            </a:avLst>
          </a:prstGeom>
          <a:solidFill>
            <a:srgbClr val="D4E9F7"/>
          </a:solidFill>
          <a:ln w="7620">
            <a:solidFill>
              <a:srgbClr val="BACFDD"/>
            </a:solidFill>
            <a:prstDash val="solid"/>
          </a:ln>
        </p:spPr>
        <p:txBody>
          <a:bodyPr/>
          <a:lstStyle/>
          <a:p>
            <a:endParaRPr lang="en-US"/>
          </a:p>
        </p:txBody>
      </p:sp>
      <p:sp>
        <p:nvSpPr>
          <p:cNvPr id="5" name="Text 3"/>
          <p:cNvSpPr/>
          <p:nvPr/>
        </p:nvSpPr>
        <p:spPr>
          <a:xfrm>
            <a:off x="955477" y="2495550"/>
            <a:ext cx="2531626"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Operational Excellence</a:t>
            </a:r>
            <a:endParaRPr lang="en-US" sz="1950" dirty="0"/>
          </a:p>
        </p:txBody>
      </p:sp>
      <p:sp>
        <p:nvSpPr>
          <p:cNvPr id="6" name="Text 4"/>
          <p:cNvSpPr/>
          <p:nvPr/>
        </p:nvSpPr>
        <p:spPr>
          <a:xfrm>
            <a:off x="955477" y="2920960"/>
            <a:ext cx="6067782" cy="303252"/>
          </a:xfrm>
          <a:prstGeom prst="rect">
            <a:avLst/>
          </a:prstGeom>
          <a:noFill/>
          <a:ln/>
        </p:spPr>
        <p:txBody>
          <a:bodyPr wrap="non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The three cycles are essential pillars of operational excellence.</a:t>
            </a:r>
            <a:endParaRPr lang="en-US" sz="1450" dirty="0"/>
          </a:p>
        </p:txBody>
      </p:sp>
      <p:sp>
        <p:nvSpPr>
          <p:cNvPr id="7" name="Shape 5"/>
          <p:cNvSpPr/>
          <p:nvPr/>
        </p:nvSpPr>
        <p:spPr>
          <a:xfrm>
            <a:off x="7409974" y="2298383"/>
            <a:ext cx="6462117" cy="1426250"/>
          </a:xfrm>
          <a:prstGeom prst="roundRect">
            <a:avLst>
              <a:gd name="adj" fmla="val 19938"/>
            </a:avLst>
          </a:prstGeom>
          <a:solidFill>
            <a:srgbClr val="D4E9F7"/>
          </a:solidFill>
          <a:ln w="7620">
            <a:solidFill>
              <a:srgbClr val="BACFDD"/>
            </a:solidFill>
            <a:prstDash val="solid"/>
          </a:ln>
        </p:spPr>
        <p:txBody>
          <a:bodyPr/>
          <a:lstStyle/>
          <a:p>
            <a:endParaRPr lang="en-US"/>
          </a:p>
        </p:txBody>
      </p:sp>
      <p:sp>
        <p:nvSpPr>
          <p:cNvPr id="8" name="Text 6"/>
          <p:cNvSpPr/>
          <p:nvPr/>
        </p:nvSpPr>
        <p:spPr>
          <a:xfrm>
            <a:off x="7607141" y="2495550"/>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Process Automation</a:t>
            </a:r>
            <a:endParaRPr lang="en-US" sz="1950" dirty="0"/>
          </a:p>
        </p:txBody>
      </p:sp>
      <p:sp>
        <p:nvSpPr>
          <p:cNvPr id="9" name="Text 7"/>
          <p:cNvSpPr/>
          <p:nvPr/>
        </p:nvSpPr>
        <p:spPr>
          <a:xfrm>
            <a:off x="7607141" y="2920960"/>
            <a:ext cx="6067782"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Enhancements in process automation can reduce errors and speed up workflows.</a:t>
            </a:r>
            <a:endParaRPr lang="en-US" sz="1450" dirty="0"/>
          </a:p>
        </p:txBody>
      </p:sp>
      <p:sp>
        <p:nvSpPr>
          <p:cNvPr id="10" name="Shape 8"/>
          <p:cNvSpPr/>
          <p:nvPr/>
        </p:nvSpPr>
        <p:spPr>
          <a:xfrm>
            <a:off x="758309" y="3914180"/>
            <a:ext cx="6462117" cy="1426250"/>
          </a:xfrm>
          <a:prstGeom prst="roundRect">
            <a:avLst>
              <a:gd name="adj" fmla="val 19938"/>
            </a:avLst>
          </a:prstGeom>
          <a:solidFill>
            <a:srgbClr val="D4E9F7"/>
          </a:solidFill>
          <a:ln w="7620">
            <a:solidFill>
              <a:srgbClr val="BACFDD"/>
            </a:solidFill>
            <a:prstDash val="solid"/>
          </a:ln>
        </p:spPr>
        <p:txBody>
          <a:bodyPr/>
          <a:lstStyle/>
          <a:p>
            <a:endParaRPr lang="en-US"/>
          </a:p>
        </p:txBody>
      </p:sp>
      <p:sp>
        <p:nvSpPr>
          <p:cNvPr id="11" name="Text 9"/>
          <p:cNvSpPr/>
          <p:nvPr/>
        </p:nvSpPr>
        <p:spPr>
          <a:xfrm>
            <a:off x="955477" y="4111347"/>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KPI Monitoring</a:t>
            </a:r>
            <a:endParaRPr lang="en-US" sz="1950" dirty="0"/>
          </a:p>
        </p:txBody>
      </p:sp>
      <p:sp>
        <p:nvSpPr>
          <p:cNvPr id="12" name="Text 10"/>
          <p:cNvSpPr/>
          <p:nvPr/>
        </p:nvSpPr>
        <p:spPr>
          <a:xfrm>
            <a:off x="955477" y="4536758"/>
            <a:ext cx="6067782" cy="303252"/>
          </a:xfrm>
          <a:prstGeom prst="rect">
            <a:avLst/>
          </a:prstGeom>
          <a:noFill/>
          <a:ln/>
        </p:spPr>
        <p:txBody>
          <a:bodyPr wrap="non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Monitoring KPIs helps sustain performance improvements.</a:t>
            </a:r>
            <a:endParaRPr lang="en-US" sz="1450" dirty="0"/>
          </a:p>
        </p:txBody>
      </p:sp>
      <p:sp>
        <p:nvSpPr>
          <p:cNvPr id="13" name="Shape 11"/>
          <p:cNvSpPr/>
          <p:nvPr/>
        </p:nvSpPr>
        <p:spPr>
          <a:xfrm>
            <a:off x="7409974" y="3914180"/>
            <a:ext cx="6462117" cy="1426250"/>
          </a:xfrm>
          <a:prstGeom prst="roundRect">
            <a:avLst>
              <a:gd name="adj" fmla="val 19938"/>
            </a:avLst>
          </a:prstGeom>
          <a:solidFill>
            <a:srgbClr val="D4E9F7"/>
          </a:solidFill>
          <a:ln w="7620">
            <a:solidFill>
              <a:srgbClr val="BACFDD"/>
            </a:solidFill>
            <a:prstDash val="solid"/>
          </a:ln>
        </p:spPr>
        <p:txBody>
          <a:bodyPr/>
          <a:lstStyle/>
          <a:p>
            <a:endParaRPr lang="en-US"/>
          </a:p>
        </p:txBody>
      </p:sp>
      <p:sp>
        <p:nvSpPr>
          <p:cNvPr id="14" name="Text 12"/>
          <p:cNvSpPr/>
          <p:nvPr/>
        </p:nvSpPr>
        <p:spPr>
          <a:xfrm>
            <a:off x="7607141" y="4111347"/>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ERP Integration</a:t>
            </a:r>
            <a:endParaRPr lang="en-US" sz="1950" dirty="0"/>
          </a:p>
        </p:txBody>
      </p:sp>
      <p:sp>
        <p:nvSpPr>
          <p:cNvPr id="15" name="Text 13"/>
          <p:cNvSpPr/>
          <p:nvPr/>
        </p:nvSpPr>
        <p:spPr>
          <a:xfrm>
            <a:off x="7607141" y="4536758"/>
            <a:ext cx="6067782"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Integration of these processes in ERP systems ensures real-time visibility.</a:t>
            </a:r>
            <a:endParaRPr lang="en-US" sz="1450" dirty="0"/>
          </a:p>
        </p:txBody>
      </p:sp>
      <p:sp>
        <p:nvSpPr>
          <p:cNvPr id="16" name="Text 14"/>
          <p:cNvSpPr/>
          <p:nvPr/>
        </p:nvSpPr>
        <p:spPr>
          <a:xfrm>
            <a:off x="4355663" y="5624751"/>
            <a:ext cx="5918954" cy="374094"/>
          </a:xfrm>
          <a:prstGeom prst="rect">
            <a:avLst/>
          </a:prstGeom>
          <a:noFill/>
          <a:ln/>
        </p:spPr>
        <p:txBody>
          <a:bodyPr wrap="none" lIns="0" tIns="0" rIns="0" bIns="0" rtlCol="0" anchor="t"/>
          <a:lstStyle/>
          <a:p>
            <a:pPr marL="0" indent="0" algn="ctr">
              <a:lnSpc>
                <a:spcPts val="2900"/>
              </a:lnSpc>
              <a:buNone/>
            </a:pPr>
            <a:r>
              <a:rPr lang="en-US" sz="2350" b="1" dirty="0">
                <a:solidFill>
                  <a:srgbClr val="2E3C4E"/>
                </a:solidFill>
                <a:latin typeface="Barlow Bold" pitchFamily="34" charset="0"/>
                <a:ea typeface="Barlow Bold" pitchFamily="34" charset="-122"/>
                <a:cs typeface="Barlow Bold" pitchFamily="34" charset="-120"/>
              </a:rPr>
              <a:t>Internal Audit's Role Across All Three Cycles:</a:t>
            </a:r>
            <a:endParaRPr lang="en-US" sz="2350" dirty="0"/>
          </a:p>
        </p:txBody>
      </p:sp>
      <p:sp>
        <p:nvSpPr>
          <p:cNvPr id="17" name="Text 15"/>
          <p:cNvSpPr/>
          <p:nvPr/>
        </p:nvSpPr>
        <p:spPr>
          <a:xfrm>
            <a:off x="758309" y="6283166"/>
            <a:ext cx="131137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Test control design (are controls adequate?) and operating effectiveness (are they working as intended?).</a:t>
            </a:r>
            <a:endParaRPr lang="en-US" sz="1450" dirty="0"/>
          </a:p>
        </p:txBody>
      </p:sp>
      <p:sp>
        <p:nvSpPr>
          <p:cNvPr id="18" name="Text 16"/>
          <p:cNvSpPr/>
          <p:nvPr/>
        </p:nvSpPr>
        <p:spPr>
          <a:xfrm>
            <a:off x="758309" y="6652736"/>
            <a:ext cx="131137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Identify process gaps and recommend automation or policy changes.</a:t>
            </a:r>
            <a:endParaRPr lang="en-US" sz="1450" dirty="0"/>
          </a:p>
        </p:txBody>
      </p:sp>
      <p:sp>
        <p:nvSpPr>
          <p:cNvPr id="19" name="Text 17"/>
          <p:cNvSpPr/>
          <p:nvPr/>
        </p:nvSpPr>
        <p:spPr>
          <a:xfrm>
            <a:off x="758309" y="7022306"/>
            <a:ext cx="131137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Provide management with assurance on compliance, efficiency, and fraud prevention.</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821793" y="1151096"/>
            <a:ext cx="4986814" cy="311706"/>
          </a:xfrm>
          <a:prstGeom prst="rect">
            <a:avLst/>
          </a:prstGeom>
          <a:noFill/>
          <a:ln/>
        </p:spPr>
        <p:txBody>
          <a:bodyPr wrap="none" lIns="0" tIns="0" rIns="0" bIns="0" rtlCol="0" anchor="t"/>
          <a:lstStyle/>
          <a:p>
            <a:pPr marL="0" indent="0" algn="ctr">
              <a:lnSpc>
                <a:spcPts val="2450"/>
              </a:lnSpc>
              <a:buNone/>
            </a:pPr>
            <a:r>
              <a:rPr lang="en-US" sz="1950" b="1" dirty="0">
                <a:solidFill>
                  <a:srgbClr val="2E3C4E"/>
                </a:solidFill>
                <a:latin typeface="Barlow Bold" pitchFamily="34" charset="0"/>
                <a:ea typeface="Barlow Bold" pitchFamily="34" charset="-122"/>
                <a:cs typeface="Barlow Bold" pitchFamily="34" charset="-120"/>
              </a:rPr>
              <a:t>Introduction to Core Business Process Cycles</a:t>
            </a:r>
            <a:endParaRPr lang="en-US" sz="1950" dirty="0"/>
          </a:p>
        </p:txBody>
      </p:sp>
      <p:sp>
        <p:nvSpPr>
          <p:cNvPr id="3" name="Shape 1"/>
          <p:cNvSpPr/>
          <p:nvPr/>
        </p:nvSpPr>
        <p:spPr>
          <a:xfrm>
            <a:off x="758309" y="1841897"/>
            <a:ext cx="426482" cy="426482"/>
          </a:xfrm>
          <a:prstGeom prst="roundRect">
            <a:avLst>
              <a:gd name="adj" fmla="val 66678"/>
            </a:avLst>
          </a:prstGeom>
          <a:solidFill>
            <a:srgbClr val="D4E9F7"/>
          </a:solidFill>
          <a:ln w="7620">
            <a:solidFill>
              <a:srgbClr val="BACFDD"/>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21888" y="1868091"/>
            <a:ext cx="299323" cy="374094"/>
          </a:xfrm>
          <a:prstGeom prst="rect">
            <a:avLst/>
          </a:prstGeom>
        </p:spPr>
      </p:pic>
      <p:sp>
        <p:nvSpPr>
          <p:cNvPr id="5" name="Text 2"/>
          <p:cNvSpPr/>
          <p:nvPr/>
        </p:nvSpPr>
        <p:spPr>
          <a:xfrm>
            <a:off x="1374338" y="1877378"/>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384653"/>
                </a:solidFill>
                <a:latin typeface="Barlow Bold" pitchFamily="34" charset="0"/>
                <a:ea typeface="Barlow Bold" pitchFamily="34" charset="-122"/>
                <a:cs typeface="Barlow Bold" pitchFamily="34" charset="-120"/>
              </a:rPr>
              <a:t>Structured Workflows</a:t>
            </a:r>
            <a:endParaRPr lang="en-US" sz="2350" dirty="0"/>
          </a:p>
        </p:txBody>
      </p:sp>
      <p:sp>
        <p:nvSpPr>
          <p:cNvPr id="6" name="Text 3"/>
          <p:cNvSpPr/>
          <p:nvPr/>
        </p:nvSpPr>
        <p:spPr>
          <a:xfrm>
            <a:off x="1374338" y="2365177"/>
            <a:ext cx="5822394"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Core business process cycles represent structured workflows essential for business continuity.</a:t>
            </a:r>
            <a:endParaRPr lang="en-US" sz="1450" dirty="0"/>
          </a:p>
        </p:txBody>
      </p:sp>
      <p:sp>
        <p:nvSpPr>
          <p:cNvPr id="7" name="Shape 4"/>
          <p:cNvSpPr/>
          <p:nvPr/>
        </p:nvSpPr>
        <p:spPr>
          <a:xfrm>
            <a:off x="7433667" y="1841897"/>
            <a:ext cx="426482" cy="426482"/>
          </a:xfrm>
          <a:prstGeom prst="roundRect">
            <a:avLst>
              <a:gd name="adj" fmla="val 66678"/>
            </a:avLst>
          </a:prstGeom>
          <a:solidFill>
            <a:srgbClr val="D4E9F7"/>
          </a:solidFill>
          <a:ln w="7620">
            <a:solidFill>
              <a:srgbClr val="BACFDD"/>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497247" y="1868091"/>
            <a:ext cx="299323" cy="374094"/>
          </a:xfrm>
          <a:prstGeom prst="rect">
            <a:avLst/>
          </a:prstGeom>
        </p:spPr>
      </p:pic>
      <p:sp>
        <p:nvSpPr>
          <p:cNvPr id="9" name="Text 5"/>
          <p:cNvSpPr/>
          <p:nvPr/>
        </p:nvSpPr>
        <p:spPr>
          <a:xfrm>
            <a:off x="8049697" y="1877378"/>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384653"/>
                </a:solidFill>
                <a:latin typeface="Barlow Bold" pitchFamily="34" charset="0"/>
                <a:ea typeface="Barlow Bold" pitchFamily="34" charset="-122"/>
                <a:cs typeface="Barlow Bold" pitchFamily="34" charset="-120"/>
              </a:rPr>
              <a:t>Spanning Key Areas</a:t>
            </a:r>
            <a:endParaRPr lang="en-US" sz="2350" dirty="0"/>
          </a:p>
        </p:txBody>
      </p:sp>
      <p:sp>
        <p:nvSpPr>
          <p:cNvPr id="10" name="Text 6"/>
          <p:cNvSpPr/>
          <p:nvPr/>
        </p:nvSpPr>
        <p:spPr>
          <a:xfrm>
            <a:off x="8049697" y="2365177"/>
            <a:ext cx="5822394"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They span procurement, revenue generation, and financial reporting.</a:t>
            </a:r>
            <a:endParaRPr lang="en-US" sz="1450" dirty="0"/>
          </a:p>
        </p:txBody>
      </p:sp>
      <p:sp>
        <p:nvSpPr>
          <p:cNvPr id="11" name="Shape 7"/>
          <p:cNvSpPr/>
          <p:nvPr/>
        </p:nvSpPr>
        <p:spPr>
          <a:xfrm>
            <a:off x="758309" y="3350776"/>
            <a:ext cx="426482" cy="426482"/>
          </a:xfrm>
          <a:prstGeom prst="roundRect">
            <a:avLst>
              <a:gd name="adj" fmla="val 66678"/>
            </a:avLst>
          </a:prstGeom>
          <a:solidFill>
            <a:srgbClr val="D4E9F7"/>
          </a:solidFill>
          <a:ln w="7620">
            <a:solidFill>
              <a:srgbClr val="BACFDD"/>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821888" y="3376970"/>
            <a:ext cx="299323" cy="374094"/>
          </a:xfrm>
          <a:prstGeom prst="rect">
            <a:avLst/>
          </a:prstGeom>
        </p:spPr>
      </p:pic>
      <p:sp>
        <p:nvSpPr>
          <p:cNvPr id="13" name="Text 8"/>
          <p:cNvSpPr/>
          <p:nvPr/>
        </p:nvSpPr>
        <p:spPr>
          <a:xfrm>
            <a:off x="1374338" y="3386257"/>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384653"/>
                </a:solidFill>
                <a:latin typeface="Barlow Bold" pitchFamily="34" charset="0"/>
                <a:ea typeface="Barlow Bold" pitchFamily="34" charset="-122"/>
                <a:cs typeface="Barlow Bold" pitchFamily="34" charset="-120"/>
              </a:rPr>
              <a:t>Interacting Cycles</a:t>
            </a:r>
            <a:endParaRPr lang="en-US" sz="2350" dirty="0"/>
          </a:p>
        </p:txBody>
      </p:sp>
      <p:sp>
        <p:nvSpPr>
          <p:cNvPr id="14" name="Text 9"/>
          <p:cNvSpPr/>
          <p:nvPr/>
        </p:nvSpPr>
        <p:spPr>
          <a:xfrm>
            <a:off x="1374338" y="3874056"/>
            <a:ext cx="5822394"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These cycles interact with each other to provide a complete operational picture.</a:t>
            </a:r>
            <a:endParaRPr lang="en-US" sz="1450" dirty="0"/>
          </a:p>
        </p:txBody>
      </p:sp>
      <p:sp>
        <p:nvSpPr>
          <p:cNvPr id="15" name="Shape 10"/>
          <p:cNvSpPr/>
          <p:nvPr/>
        </p:nvSpPr>
        <p:spPr>
          <a:xfrm>
            <a:off x="7433667" y="3350776"/>
            <a:ext cx="426482" cy="426482"/>
          </a:xfrm>
          <a:prstGeom prst="roundRect">
            <a:avLst>
              <a:gd name="adj" fmla="val 66678"/>
            </a:avLst>
          </a:prstGeom>
          <a:solidFill>
            <a:srgbClr val="D4E9F7"/>
          </a:solidFill>
          <a:ln w="7620">
            <a:solidFill>
              <a:srgbClr val="BACFDD"/>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497247" y="3376970"/>
            <a:ext cx="299323" cy="374094"/>
          </a:xfrm>
          <a:prstGeom prst="rect">
            <a:avLst/>
          </a:prstGeom>
        </p:spPr>
      </p:pic>
      <p:sp>
        <p:nvSpPr>
          <p:cNvPr id="17" name="Text 11"/>
          <p:cNvSpPr/>
          <p:nvPr/>
        </p:nvSpPr>
        <p:spPr>
          <a:xfrm>
            <a:off x="8049697" y="3386257"/>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384653"/>
                </a:solidFill>
                <a:latin typeface="Barlow Bold" pitchFamily="34" charset="0"/>
                <a:ea typeface="Barlow Bold" pitchFamily="34" charset="-122"/>
                <a:cs typeface="Barlow Bold" pitchFamily="34" charset="-120"/>
              </a:rPr>
              <a:t>Ensuring Optimization</a:t>
            </a:r>
            <a:endParaRPr lang="en-US" sz="2350" dirty="0"/>
          </a:p>
        </p:txBody>
      </p:sp>
      <p:sp>
        <p:nvSpPr>
          <p:cNvPr id="18" name="Text 12"/>
          <p:cNvSpPr/>
          <p:nvPr/>
        </p:nvSpPr>
        <p:spPr>
          <a:xfrm>
            <a:off x="8049697" y="3874056"/>
            <a:ext cx="5822394"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Optimizing them ensures cost control, revenue acceleration, and compliance.</a:t>
            </a:r>
            <a:endParaRPr lang="en-US" sz="1450" dirty="0"/>
          </a:p>
        </p:txBody>
      </p:sp>
      <p:sp>
        <p:nvSpPr>
          <p:cNvPr id="19" name="Text 13"/>
          <p:cNvSpPr/>
          <p:nvPr/>
        </p:nvSpPr>
        <p:spPr>
          <a:xfrm>
            <a:off x="4619625" y="4764881"/>
            <a:ext cx="5391031" cy="498872"/>
          </a:xfrm>
          <a:prstGeom prst="rect">
            <a:avLst/>
          </a:prstGeom>
          <a:noFill/>
          <a:ln/>
        </p:spPr>
        <p:txBody>
          <a:bodyPr wrap="none" lIns="0" tIns="0" rIns="0" bIns="0" rtlCol="0" anchor="t"/>
          <a:lstStyle/>
          <a:p>
            <a:pPr marL="0" indent="0" algn="ctr">
              <a:lnSpc>
                <a:spcPts val="3900"/>
              </a:lnSpc>
              <a:buNone/>
            </a:pPr>
            <a:r>
              <a:rPr lang="en-US" sz="3100" b="1" dirty="0">
                <a:solidFill>
                  <a:srgbClr val="2E3C4E"/>
                </a:solidFill>
                <a:latin typeface="Barlow Bold" pitchFamily="34" charset="0"/>
                <a:ea typeface="Barlow Bold" pitchFamily="34" charset="-122"/>
                <a:cs typeface="Barlow Bold" pitchFamily="34" charset="-120"/>
              </a:rPr>
              <a:t>Common Core Business Cycles</a:t>
            </a:r>
            <a:endParaRPr lang="en-US" sz="3100" dirty="0"/>
          </a:p>
        </p:txBody>
      </p:sp>
      <p:sp>
        <p:nvSpPr>
          <p:cNvPr id="20" name="Text 14"/>
          <p:cNvSpPr/>
          <p:nvPr/>
        </p:nvSpPr>
        <p:spPr>
          <a:xfrm>
            <a:off x="758309" y="5737622"/>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2E3C4E"/>
                </a:solidFill>
                <a:latin typeface="Barlow Bold" pitchFamily="34" charset="0"/>
                <a:ea typeface="Barlow Bold" pitchFamily="34" charset="-122"/>
                <a:cs typeface="Barlow Bold" pitchFamily="34" charset="-120"/>
              </a:rPr>
              <a:t>P2P</a:t>
            </a:r>
            <a:endParaRPr lang="en-US" sz="2350" dirty="0"/>
          </a:p>
        </p:txBody>
      </p:sp>
      <p:sp>
        <p:nvSpPr>
          <p:cNvPr id="21" name="Text 15"/>
          <p:cNvSpPr/>
          <p:nvPr/>
        </p:nvSpPr>
        <p:spPr>
          <a:xfrm>
            <a:off x="758309" y="6301264"/>
            <a:ext cx="4063841"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Procure-to-Pay: Acquire goods/services and pay suppliers.</a:t>
            </a:r>
            <a:endParaRPr lang="en-US" sz="1450" dirty="0"/>
          </a:p>
        </p:txBody>
      </p:sp>
      <p:sp>
        <p:nvSpPr>
          <p:cNvPr id="22" name="Text 16"/>
          <p:cNvSpPr/>
          <p:nvPr/>
        </p:nvSpPr>
        <p:spPr>
          <a:xfrm>
            <a:off x="5292209" y="5737622"/>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2E3C4E"/>
                </a:solidFill>
                <a:latin typeface="Barlow Bold" pitchFamily="34" charset="0"/>
                <a:ea typeface="Barlow Bold" pitchFamily="34" charset="-122"/>
                <a:cs typeface="Barlow Bold" pitchFamily="34" charset="-120"/>
              </a:rPr>
              <a:t>O2C</a:t>
            </a:r>
            <a:endParaRPr lang="en-US" sz="2350" dirty="0"/>
          </a:p>
        </p:txBody>
      </p:sp>
      <p:sp>
        <p:nvSpPr>
          <p:cNvPr id="23" name="Text 17"/>
          <p:cNvSpPr/>
          <p:nvPr/>
        </p:nvSpPr>
        <p:spPr>
          <a:xfrm>
            <a:off x="5292209" y="6301264"/>
            <a:ext cx="4062412"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Order-to-Cash: Fulfill customer orders and collect payment.</a:t>
            </a:r>
            <a:endParaRPr lang="en-US" sz="1450" dirty="0"/>
          </a:p>
        </p:txBody>
      </p:sp>
      <p:sp>
        <p:nvSpPr>
          <p:cNvPr id="24" name="Text 18"/>
          <p:cNvSpPr/>
          <p:nvPr/>
        </p:nvSpPr>
        <p:spPr>
          <a:xfrm>
            <a:off x="9824680" y="5737622"/>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2E3C4E"/>
                </a:solidFill>
                <a:latin typeface="Barlow Bold" pitchFamily="34" charset="0"/>
                <a:ea typeface="Barlow Bold" pitchFamily="34" charset="-122"/>
                <a:cs typeface="Barlow Bold" pitchFamily="34" charset="-120"/>
              </a:rPr>
              <a:t>R2R</a:t>
            </a:r>
            <a:endParaRPr lang="en-US" sz="2350" dirty="0"/>
          </a:p>
        </p:txBody>
      </p:sp>
      <p:sp>
        <p:nvSpPr>
          <p:cNvPr id="25" name="Text 19"/>
          <p:cNvSpPr/>
          <p:nvPr/>
        </p:nvSpPr>
        <p:spPr>
          <a:xfrm>
            <a:off x="9824680" y="6301264"/>
            <a:ext cx="4062412"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Record-to-Report: Capture transactions and produce Financial Reports.</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58309" y="764381"/>
            <a:ext cx="3991094" cy="498872"/>
          </a:xfrm>
          <a:prstGeom prst="rect">
            <a:avLst/>
          </a:prstGeom>
          <a:noFill/>
          <a:ln/>
        </p:spPr>
        <p:txBody>
          <a:bodyPr wrap="none" lIns="0" tIns="0" rIns="0" bIns="0" rtlCol="0" anchor="t"/>
          <a:lstStyle/>
          <a:p>
            <a:pPr marL="0" indent="0" algn="l">
              <a:lnSpc>
                <a:spcPts val="3900"/>
              </a:lnSpc>
              <a:buNone/>
            </a:pPr>
            <a:r>
              <a:rPr lang="en-US" sz="3100" b="1" dirty="0">
                <a:solidFill>
                  <a:srgbClr val="2E3C4E"/>
                </a:solidFill>
                <a:latin typeface="Barlow Bold" pitchFamily="34" charset="0"/>
                <a:ea typeface="Barlow Bold" pitchFamily="34" charset="-122"/>
                <a:cs typeface="Barlow Bold" pitchFamily="34" charset="-120"/>
              </a:rPr>
              <a:t>Procure to Pay (P2P)</a:t>
            </a:r>
            <a:endParaRPr lang="en-US" sz="3100" dirty="0"/>
          </a:p>
        </p:txBody>
      </p:sp>
      <p:sp>
        <p:nvSpPr>
          <p:cNvPr id="4" name="Text 1"/>
          <p:cNvSpPr/>
          <p:nvPr/>
        </p:nvSpPr>
        <p:spPr>
          <a:xfrm>
            <a:off x="758309" y="1476494"/>
            <a:ext cx="7627382" cy="90975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The Procure-to-Pay (P2P) cycle covers all activities from identifying a need to paying the supplier. It is a critical process for managing expenditures and ensuring the efficient acquisition of goods and services.</a:t>
            </a:r>
            <a:endParaRPr lang="en-US" sz="1450" dirty="0"/>
          </a:p>
        </p:txBody>
      </p:sp>
      <p:sp>
        <p:nvSpPr>
          <p:cNvPr id="5" name="Text 2"/>
          <p:cNvSpPr/>
          <p:nvPr/>
        </p:nvSpPr>
        <p:spPr>
          <a:xfrm>
            <a:off x="758309" y="2670572"/>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2E3C4E"/>
                </a:solidFill>
                <a:latin typeface="Barlow Bold" pitchFamily="34" charset="0"/>
                <a:ea typeface="Barlow Bold" pitchFamily="34" charset="-122"/>
                <a:cs typeface="Barlow Bold" pitchFamily="34" charset="-120"/>
              </a:rPr>
              <a:t>Detailed Steps:</a:t>
            </a:r>
            <a:endParaRPr lang="en-US" sz="2350" dirty="0"/>
          </a:p>
        </p:txBody>
      </p:sp>
      <p:sp>
        <p:nvSpPr>
          <p:cNvPr id="6" name="Text 3"/>
          <p:cNvSpPr/>
          <p:nvPr/>
        </p:nvSpPr>
        <p:spPr>
          <a:xfrm>
            <a:off x="758309" y="3328987"/>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a:pPr>
            <a:r>
              <a:rPr lang="en-US" sz="1450" dirty="0">
                <a:solidFill>
                  <a:srgbClr val="384653"/>
                </a:solidFill>
                <a:latin typeface="Montserrat" pitchFamily="34" charset="0"/>
                <a:ea typeface="Montserrat" pitchFamily="34" charset="-122"/>
                <a:cs typeface="Montserrat" pitchFamily="34" charset="-120"/>
              </a:rPr>
              <a:t>Identify and approve procurement requirements.</a:t>
            </a:r>
            <a:endParaRPr lang="en-US" sz="1450" dirty="0"/>
          </a:p>
        </p:txBody>
      </p:sp>
      <p:sp>
        <p:nvSpPr>
          <p:cNvPr id="7" name="Text 4"/>
          <p:cNvSpPr/>
          <p:nvPr/>
        </p:nvSpPr>
        <p:spPr>
          <a:xfrm>
            <a:off x="758309" y="3698557"/>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2"/>
            </a:pPr>
            <a:r>
              <a:rPr lang="en-US" sz="1450" dirty="0">
                <a:solidFill>
                  <a:srgbClr val="384653"/>
                </a:solidFill>
                <a:latin typeface="Montserrat" pitchFamily="34" charset="0"/>
                <a:ea typeface="Montserrat" pitchFamily="34" charset="-122"/>
                <a:cs typeface="Montserrat" pitchFamily="34" charset="-120"/>
              </a:rPr>
              <a:t>Select qualified suppliers through evaluation.</a:t>
            </a:r>
            <a:endParaRPr lang="en-US" sz="1450" dirty="0"/>
          </a:p>
        </p:txBody>
      </p:sp>
      <p:sp>
        <p:nvSpPr>
          <p:cNvPr id="8" name="Text 5"/>
          <p:cNvSpPr/>
          <p:nvPr/>
        </p:nvSpPr>
        <p:spPr>
          <a:xfrm>
            <a:off x="758309" y="4068128"/>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3"/>
            </a:pPr>
            <a:r>
              <a:rPr lang="en-US" sz="1450" dirty="0">
                <a:solidFill>
                  <a:srgbClr val="384653"/>
                </a:solidFill>
                <a:latin typeface="Montserrat" pitchFamily="34" charset="0"/>
                <a:ea typeface="Montserrat" pitchFamily="34" charset="-122"/>
                <a:cs typeface="Montserrat" pitchFamily="34" charset="-120"/>
              </a:rPr>
              <a:t>Create and approve purchase orders (POs).</a:t>
            </a:r>
            <a:endParaRPr lang="en-US" sz="1450" dirty="0"/>
          </a:p>
        </p:txBody>
      </p:sp>
      <p:sp>
        <p:nvSpPr>
          <p:cNvPr id="9" name="Text 6"/>
          <p:cNvSpPr/>
          <p:nvPr/>
        </p:nvSpPr>
        <p:spPr>
          <a:xfrm>
            <a:off x="758309" y="4437698"/>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4"/>
            </a:pPr>
            <a:r>
              <a:rPr lang="en-US" sz="1450" dirty="0">
                <a:solidFill>
                  <a:srgbClr val="384653"/>
                </a:solidFill>
                <a:latin typeface="Montserrat" pitchFamily="34" charset="0"/>
                <a:ea typeface="Montserrat" pitchFamily="34" charset="-122"/>
                <a:cs typeface="Montserrat" pitchFamily="34" charset="-120"/>
              </a:rPr>
              <a:t>Receive goods or services with quality checks.</a:t>
            </a:r>
            <a:endParaRPr lang="en-US" sz="1450" dirty="0"/>
          </a:p>
        </p:txBody>
      </p:sp>
      <p:sp>
        <p:nvSpPr>
          <p:cNvPr id="10" name="Text 7"/>
          <p:cNvSpPr/>
          <p:nvPr/>
        </p:nvSpPr>
        <p:spPr>
          <a:xfrm>
            <a:off x="758309" y="4807268"/>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5"/>
            </a:pPr>
            <a:r>
              <a:rPr lang="en-US" sz="1450" dirty="0">
                <a:solidFill>
                  <a:srgbClr val="384653"/>
                </a:solidFill>
                <a:latin typeface="Montserrat" pitchFamily="34" charset="0"/>
                <a:ea typeface="Montserrat" pitchFamily="34" charset="-122"/>
                <a:cs typeface="Montserrat" pitchFamily="34" charset="-120"/>
              </a:rPr>
              <a:t>Match invoices with POs and goods receipts.</a:t>
            </a:r>
            <a:endParaRPr lang="en-US" sz="1450" dirty="0"/>
          </a:p>
        </p:txBody>
      </p:sp>
      <p:sp>
        <p:nvSpPr>
          <p:cNvPr id="11" name="Text 8"/>
          <p:cNvSpPr/>
          <p:nvPr/>
        </p:nvSpPr>
        <p:spPr>
          <a:xfrm>
            <a:off x="758309" y="5176838"/>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6"/>
            </a:pPr>
            <a:r>
              <a:rPr lang="en-US" sz="1450" dirty="0">
                <a:solidFill>
                  <a:srgbClr val="384653"/>
                </a:solidFill>
                <a:latin typeface="Montserrat" pitchFamily="34" charset="0"/>
                <a:ea typeface="Montserrat" pitchFamily="34" charset="-122"/>
                <a:cs typeface="Montserrat" pitchFamily="34" charset="-120"/>
              </a:rPr>
              <a:t>Approve and execute payment to suppliers.</a:t>
            </a:r>
            <a:endParaRPr lang="en-US" sz="1450" dirty="0"/>
          </a:p>
        </p:txBody>
      </p:sp>
      <p:sp>
        <p:nvSpPr>
          <p:cNvPr id="12" name="Text 9"/>
          <p:cNvSpPr/>
          <p:nvPr/>
        </p:nvSpPr>
        <p:spPr>
          <a:xfrm>
            <a:off x="758309" y="5764411"/>
            <a:ext cx="4646652" cy="374094"/>
          </a:xfrm>
          <a:prstGeom prst="rect">
            <a:avLst/>
          </a:prstGeom>
          <a:noFill/>
          <a:ln/>
        </p:spPr>
        <p:txBody>
          <a:bodyPr wrap="none" lIns="0" tIns="0" rIns="0" bIns="0" rtlCol="0" anchor="t"/>
          <a:lstStyle/>
          <a:p>
            <a:pPr marL="0" indent="0" algn="l">
              <a:lnSpc>
                <a:spcPts val="2900"/>
              </a:lnSpc>
              <a:buNone/>
            </a:pPr>
            <a:r>
              <a:rPr lang="en-US" sz="2350" b="1" dirty="0">
                <a:solidFill>
                  <a:srgbClr val="2E3C4E"/>
                </a:solidFill>
                <a:latin typeface="Barlow Bold" pitchFamily="34" charset="0"/>
                <a:ea typeface="Barlow Bold" pitchFamily="34" charset="-122"/>
                <a:cs typeface="Barlow Bold" pitchFamily="34" charset="-120"/>
              </a:rPr>
              <a:t>Key Performance Indicators (KPIs):</a:t>
            </a:r>
            <a:endParaRPr lang="en-US" sz="2350" dirty="0"/>
          </a:p>
        </p:txBody>
      </p:sp>
      <p:sp>
        <p:nvSpPr>
          <p:cNvPr id="13" name="Text 10"/>
          <p:cNvSpPr/>
          <p:nvPr/>
        </p:nvSpPr>
        <p:spPr>
          <a:xfrm>
            <a:off x="758309" y="6422827"/>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Cycle time</a:t>
            </a:r>
            <a:endParaRPr lang="en-US" sz="1450" dirty="0"/>
          </a:p>
        </p:txBody>
      </p:sp>
      <p:sp>
        <p:nvSpPr>
          <p:cNvPr id="14" name="Text 11"/>
          <p:cNvSpPr/>
          <p:nvPr/>
        </p:nvSpPr>
        <p:spPr>
          <a:xfrm>
            <a:off x="758309" y="6792397"/>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Purchase cost savings</a:t>
            </a:r>
            <a:endParaRPr lang="en-US" sz="1450" dirty="0"/>
          </a:p>
        </p:txBody>
      </p:sp>
      <p:sp>
        <p:nvSpPr>
          <p:cNvPr id="15" name="Text 12"/>
          <p:cNvSpPr/>
          <p:nvPr/>
        </p:nvSpPr>
        <p:spPr>
          <a:xfrm>
            <a:off x="758309" y="7161967"/>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Supplier performance index</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44709" y="764381"/>
            <a:ext cx="3991094" cy="498872"/>
          </a:xfrm>
          <a:prstGeom prst="rect">
            <a:avLst/>
          </a:prstGeom>
          <a:noFill/>
          <a:ln/>
        </p:spPr>
        <p:txBody>
          <a:bodyPr wrap="none" lIns="0" tIns="0" rIns="0" bIns="0" rtlCol="0" anchor="t"/>
          <a:lstStyle/>
          <a:p>
            <a:pPr marL="0" indent="0" algn="l">
              <a:lnSpc>
                <a:spcPts val="3900"/>
              </a:lnSpc>
              <a:buNone/>
            </a:pPr>
            <a:r>
              <a:rPr lang="en-US" sz="3100" b="1" dirty="0">
                <a:solidFill>
                  <a:srgbClr val="2E3C4E"/>
                </a:solidFill>
                <a:latin typeface="Barlow Bold" pitchFamily="34" charset="0"/>
                <a:ea typeface="Barlow Bold" pitchFamily="34" charset="-122"/>
                <a:cs typeface="Barlow Bold" pitchFamily="34" charset="-120"/>
              </a:rPr>
              <a:t>Order to Cash (O2C)</a:t>
            </a:r>
            <a:endParaRPr lang="en-US" sz="3100" dirty="0"/>
          </a:p>
        </p:txBody>
      </p:sp>
      <p:sp>
        <p:nvSpPr>
          <p:cNvPr id="4" name="Text 1"/>
          <p:cNvSpPr/>
          <p:nvPr/>
        </p:nvSpPr>
        <p:spPr>
          <a:xfrm>
            <a:off x="6244709" y="1476494"/>
            <a:ext cx="7627382" cy="90975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The Order-to-Cash (O2C) cycle encompasses all steps from receiving a customer order to collecting payment. This cycle is vital for revenue generation and customer satisfaction.</a:t>
            </a:r>
            <a:endParaRPr lang="en-US" sz="1450" dirty="0"/>
          </a:p>
        </p:txBody>
      </p:sp>
      <p:sp>
        <p:nvSpPr>
          <p:cNvPr id="5" name="Text 2"/>
          <p:cNvSpPr/>
          <p:nvPr/>
        </p:nvSpPr>
        <p:spPr>
          <a:xfrm>
            <a:off x="6244709" y="2670572"/>
            <a:ext cx="2993350" cy="374094"/>
          </a:xfrm>
          <a:prstGeom prst="rect">
            <a:avLst/>
          </a:prstGeom>
          <a:noFill/>
          <a:ln/>
        </p:spPr>
        <p:txBody>
          <a:bodyPr wrap="none" lIns="0" tIns="0" rIns="0" bIns="0" rtlCol="0" anchor="t"/>
          <a:lstStyle/>
          <a:p>
            <a:pPr marL="0" indent="0" algn="l">
              <a:lnSpc>
                <a:spcPts val="2900"/>
              </a:lnSpc>
              <a:buNone/>
            </a:pPr>
            <a:r>
              <a:rPr lang="en-US" sz="2350" b="1" dirty="0">
                <a:solidFill>
                  <a:srgbClr val="2E3C4E"/>
                </a:solidFill>
                <a:latin typeface="Barlow Bold" pitchFamily="34" charset="0"/>
                <a:ea typeface="Barlow Bold" pitchFamily="34" charset="-122"/>
                <a:cs typeface="Barlow Bold" pitchFamily="34" charset="-120"/>
              </a:rPr>
              <a:t>Detailed Steps:</a:t>
            </a:r>
            <a:endParaRPr lang="en-US" sz="2350" dirty="0"/>
          </a:p>
        </p:txBody>
      </p:sp>
      <p:sp>
        <p:nvSpPr>
          <p:cNvPr id="6" name="Text 3"/>
          <p:cNvSpPr/>
          <p:nvPr/>
        </p:nvSpPr>
        <p:spPr>
          <a:xfrm>
            <a:off x="6244709" y="3328987"/>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a:pPr>
            <a:r>
              <a:rPr lang="en-US" sz="1450" dirty="0">
                <a:solidFill>
                  <a:srgbClr val="384653"/>
                </a:solidFill>
                <a:latin typeface="Montserrat" pitchFamily="34" charset="0"/>
                <a:ea typeface="Montserrat" pitchFamily="34" charset="-122"/>
                <a:cs typeface="Montserrat" pitchFamily="34" charset="-120"/>
              </a:rPr>
              <a:t>Order entry and confirmation.</a:t>
            </a:r>
            <a:endParaRPr lang="en-US" sz="1450" dirty="0"/>
          </a:p>
        </p:txBody>
      </p:sp>
      <p:sp>
        <p:nvSpPr>
          <p:cNvPr id="7" name="Text 4"/>
          <p:cNvSpPr/>
          <p:nvPr/>
        </p:nvSpPr>
        <p:spPr>
          <a:xfrm>
            <a:off x="6244709" y="3698557"/>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2"/>
            </a:pPr>
            <a:r>
              <a:rPr lang="en-US" sz="1450" dirty="0">
                <a:solidFill>
                  <a:srgbClr val="384653"/>
                </a:solidFill>
                <a:latin typeface="Montserrat" pitchFamily="34" charset="0"/>
                <a:ea typeface="Montserrat" pitchFamily="34" charset="-122"/>
                <a:cs typeface="Montserrat" pitchFamily="34" charset="-120"/>
              </a:rPr>
              <a:t>Credit approval to minimize risk.</a:t>
            </a:r>
            <a:endParaRPr lang="en-US" sz="1450" dirty="0"/>
          </a:p>
        </p:txBody>
      </p:sp>
      <p:sp>
        <p:nvSpPr>
          <p:cNvPr id="8" name="Text 5"/>
          <p:cNvSpPr/>
          <p:nvPr/>
        </p:nvSpPr>
        <p:spPr>
          <a:xfrm>
            <a:off x="6244709" y="4068128"/>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3"/>
            </a:pPr>
            <a:r>
              <a:rPr lang="en-US" sz="1450" dirty="0">
                <a:solidFill>
                  <a:srgbClr val="384653"/>
                </a:solidFill>
                <a:latin typeface="Montserrat" pitchFamily="34" charset="0"/>
                <a:ea typeface="Montserrat" pitchFamily="34" charset="-122"/>
                <a:cs typeface="Montserrat" pitchFamily="34" charset="-120"/>
              </a:rPr>
              <a:t>Order fulfillment (picking, packing, and shipping).</a:t>
            </a:r>
            <a:endParaRPr lang="en-US" sz="1450" dirty="0"/>
          </a:p>
        </p:txBody>
      </p:sp>
      <p:sp>
        <p:nvSpPr>
          <p:cNvPr id="9" name="Text 6"/>
          <p:cNvSpPr/>
          <p:nvPr/>
        </p:nvSpPr>
        <p:spPr>
          <a:xfrm>
            <a:off x="6244709" y="4437698"/>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4"/>
            </a:pPr>
            <a:r>
              <a:rPr lang="en-US" sz="1450" dirty="0">
                <a:solidFill>
                  <a:srgbClr val="384653"/>
                </a:solidFill>
                <a:latin typeface="Montserrat" pitchFamily="34" charset="0"/>
                <a:ea typeface="Montserrat" pitchFamily="34" charset="-122"/>
                <a:cs typeface="Montserrat" pitchFamily="34" charset="-120"/>
              </a:rPr>
              <a:t>Delivery confirmation.</a:t>
            </a:r>
            <a:endParaRPr lang="en-US" sz="1450" dirty="0"/>
          </a:p>
        </p:txBody>
      </p:sp>
      <p:sp>
        <p:nvSpPr>
          <p:cNvPr id="10" name="Text 7"/>
          <p:cNvSpPr/>
          <p:nvPr/>
        </p:nvSpPr>
        <p:spPr>
          <a:xfrm>
            <a:off x="6244709" y="4807268"/>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5"/>
            </a:pPr>
            <a:r>
              <a:rPr lang="en-US" sz="1450" dirty="0">
                <a:solidFill>
                  <a:srgbClr val="384653"/>
                </a:solidFill>
                <a:latin typeface="Montserrat" pitchFamily="34" charset="0"/>
                <a:ea typeface="Montserrat" pitchFamily="34" charset="-122"/>
                <a:cs typeface="Montserrat" pitchFamily="34" charset="-120"/>
              </a:rPr>
              <a:t>Invoice generation and delivery to customer.</a:t>
            </a:r>
            <a:endParaRPr lang="en-US" sz="1450" dirty="0"/>
          </a:p>
        </p:txBody>
      </p:sp>
      <p:sp>
        <p:nvSpPr>
          <p:cNvPr id="11" name="Text 8"/>
          <p:cNvSpPr/>
          <p:nvPr/>
        </p:nvSpPr>
        <p:spPr>
          <a:xfrm>
            <a:off x="6244709" y="5176838"/>
            <a:ext cx="7627382" cy="303252"/>
          </a:xfrm>
          <a:prstGeom prst="rect">
            <a:avLst/>
          </a:prstGeom>
          <a:noFill/>
          <a:ln/>
        </p:spPr>
        <p:txBody>
          <a:bodyPr wrap="none" lIns="0" tIns="0" rIns="0" bIns="0" rtlCol="0" anchor="t"/>
          <a:lstStyle/>
          <a:p>
            <a:pPr marL="342900" indent="-342900" algn="l">
              <a:lnSpc>
                <a:spcPts val="2350"/>
              </a:lnSpc>
              <a:buSzPct val="100000"/>
              <a:buFont typeface="+mj-lt"/>
              <a:buAutoNum type="arabicPeriod" startAt="6"/>
            </a:pPr>
            <a:r>
              <a:rPr lang="en-US" sz="1450" dirty="0">
                <a:solidFill>
                  <a:srgbClr val="384653"/>
                </a:solidFill>
                <a:latin typeface="Montserrat" pitchFamily="34" charset="0"/>
                <a:ea typeface="Montserrat" pitchFamily="34" charset="-122"/>
                <a:cs typeface="Montserrat" pitchFamily="34" charset="-120"/>
              </a:rPr>
              <a:t>Payment receipt and allocation.</a:t>
            </a:r>
            <a:endParaRPr lang="en-US" sz="1450" dirty="0"/>
          </a:p>
        </p:txBody>
      </p:sp>
      <p:sp>
        <p:nvSpPr>
          <p:cNvPr id="12" name="Text 9"/>
          <p:cNvSpPr/>
          <p:nvPr/>
        </p:nvSpPr>
        <p:spPr>
          <a:xfrm>
            <a:off x="6244709" y="5764411"/>
            <a:ext cx="4646652" cy="374094"/>
          </a:xfrm>
          <a:prstGeom prst="rect">
            <a:avLst/>
          </a:prstGeom>
          <a:noFill/>
          <a:ln/>
        </p:spPr>
        <p:txBody>
          <a:bodyPr wrap="none" lIns="0" tIns="0" rIns="0" bIns="0" rtlCol="0" anchor="t"/>
          <a:lstStyle/>
          <a:p>
            <a:pPr marL="0" indent="0" algn="l">
              <a:lnSpc>
                <a:spcPts val="2900"/>
              </a:lnSpc>
              <a:buNone/>
            </a:pPr>
            <a:r>
              <a:rPr lang="en-US" sz="2350" b="1" dirty="0">
                <a:solidFill>
                  <a:srgbClr val="2E3C4E"/>
                </a:solidFill>
                <a:latin typeface="Barlow Bold" pitchFamily="34" charset="0"/>
                <a:ea typeface="Barlow Bold" pitchFamily="34" charset="-122"/>
                <a:cs typeface="Barlow Bold" pitchFamily="34" charset="-120"/>
              </a:rPr>
              <a:t>Key Performance Indicators (KPIs):</a:t>
            </a:r>
            <a:endParaRPr lang="en-US" sz="2350" dirty="0"/>
          </a:p>
        </p:txBody>
      </p:sp>
      <p:sp>
        <p:nvSpPr>
          <p:cNvPr id="13" name="Text 10"/>
          <p:cNvSpPr/>
          <p:nvPr/>
        </p:nvSpPr>
        <p:spPr>
          <a:xfrm>
            <a:off x="6244709" y="6422827"/>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Days Sales Outstanding (DSO)</a:t>
            </a:r>
            <a:endParaRPr lang="en-US" sz="1450" dirty="0"/>
          </a:p>
        </p:txBody>
      </p:sp>
      <p:sp>
        <p:nvSpPr>
          <p:cNvPr id="14" name="Text 11"/>
          <p:cNvSpPr/>
          <p:nvPr/>
        </p:nvSpPr>
        <p:spPr>
          <a:xfrm>
            <a:off x="6244709" y="6792397"/>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Order accuracy rate</a:t>
            </a:r>
            <a:endParaRPr lang="en-US" sz="1450" dirty="0"/>
          </a:p>
        </p:txBody>
      </p:sp>
      <p:sp>
        <p:nvSpPr>
          <p:cNvPr id="15" name="Text 12"/>
          <p:cNvSpPr/>
          <p:nvPr/>
        </p:nvSpPr>
        <p:spPr>
          <a:xfrm>
            <a:off x="6244709" y="7161967"/>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Customer satisfaction score</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58309" y="2311241"/>
            <a:ext cx="4082772" cy="498872"/>
          </a:xfrm>
          <a:prstGeom prst="rect">
            <a:avLst/>
          </a:prstGeom>
          <a:noFill/>
          <a:ln/>
        </p:spPr>
        <p:txBody>
          <a:bodyPr wrap="none" lIns="0" tIns="0" rIns="0" bIns="0" rtlCol="0" anchor="t"/>
          <a:lstStyle/>
          <a:p>
            <a:pPr marL="0" indent="0" algn="l">
              <a:lnSpc>
                <a:spcPts val="3900"/>
              </a:lnSpc>
              <a:buNone/>
            </a:pPr>
            <a:r>
              <a:rPr lang="en-US" sz="3100" b="1" dirty="0">
                <a:solidFill>
                  <a:srgbClr val="2E3C4E"/>
                </a:solidFill>
                <a:latin typeface="Barlow Bold" pitchFamily="34" charset="0"/>
                <a:ea typeface="Barlow Bold" pitchFamily="34" charset="-122"/>
                <a:cs typeface="Barlow Bold" pitchFamily="34" charset="-120"/>
              </a:rPr>
              <a:t>Record to Report (R2R)</a:t>
            </a:r>
            <a:endParaRPr lang="en-US" sz="3100" dirty="0"/>
          </a:p>
        </p:txBody>
      </p:sp>
      <p:sp>
        <p:nvSpPr>
          <p:cNvPr id="4" name="Text 1"/>
          <p:cNvSpPr/>
          <p:nvPr/>
        </p:nvSpPr>
        <p:spPr>
          <a:xfrm>
            <a:off x="758309" y="3023354"/>
            <a:ext cx="7627382" cy="90975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The Record-to-Report (R2R) cycle covers the entire accounting cycle, from recording individual transactions to producing final financial reports. It is fundamental for financial transparency and decision-making.</a:t>
            </a:r>
            <a:endParaRPr lang="en-US" sz="1450" dirty="0"/>
          </a:p>
        </p:txBody>
      </p:sp>
      <p:sp>
        <p:nvSpPr>
          <p:cNvPr id="5" name="Text 2"/>
          <p:cNvSpPr/>
          <p:nvPr/>
        </p:nvSpPr>
        <p:spPr>
          <a:xfrm>
            <a:off x="758309" y="4217432"/>
            <a:ext cx="4646652" cy="374094"/>
          </a:xfrm>
          <a:prstGeom prst="rect">
            <a:avLst/>
          </a:prstGeom>
          <a:noFill/>
          <a:ln/>
        </p:spPr>
        <p:txBody>
          <a:bodyPr wrap="none" lIns="0" tIns="0" rIns="0" bIns="0" rtlCol="0" anchor="t"/>
          <a:lstStyle/>
          <a:p>
            <a:pPr marL="0" indent="0" algn="l">
              <a:lnSpc>
                <a:spcPts val="2900"/>
              </a:lnSpc>
              <a:buNone/>
            </a:pPr>
            <a:r>
              <a:rPr lang="en-US" sz="2350" b="1" dirty="0">
                <a:solidFill>
                  <a:srgbClr val="2E3C4E"/>
                </a:solidFill>
                <a:latin typeface="Barlow Bold" pitchFamily="34" charset="0"/>
                <a:ea typeface="Barlow Bold" pitchFamily="34" charset="-122"/>
                <a:cs typeface="Barlow Bold" pitchFamily="34" charset="-120"/>
              </a:rPr>
              <a:t>Key Performance Indicators (KPIs):</a:t>
            </a:r>
            <a:endParaRPr lang="en-US" sz="2350" dirty="0"/>
          </a:p>
        </p:txBody>
      </p:sp>
      <p:sp>
        <p:nvSpPr>
          <p:cNvPr id="6" name="Text 3"/>
          <p:cNvSpPr/>
          <p:nvPr/>
        </p:nvSpPr>
        <p:spPr>
          <a:xfrm>
            <a:off x="758309" y="4875848"/>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Reporting accuracy</a:t>
            </a:r>
            <a:endParaRPr lang="en-US" sz="1450" dirty="0"/>
          </a:p>
        </p:txBody>
      </p:sp>
      <p:sp>
        <p:nvSpPr>
          <p:cNvPr id="7" name="Text 4"/>
          <p:cNvSpPr/>
          <p:nvPr/>
        </p:nvSpPr>
        <p:spPr>
          <a:xfrm>
            <a:off x="758309" y="5245418"/>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Cycle time</a:t>
            </a:r>
            <a:endParaRPr lang="en-US" sz="1450" dirty="0"/>
          </a:p>
        </p:txBody>
      </p:sp>
      <p:sp>
        <p:nvSpPr>
          <p:cNvPr id="8" name="Text 5"/>
          <p:cNvSpPr/>
          <p:nvPr/>
        </p:nvSpPr>
        <p:spPr>
          <a:xfrm>
            <a:off x="758309" y="5614988"/>
            <a:ext cx="7627382" cy="30325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84653"/>
                </a:solidFill>
                <a:latin typeface="Montserrat" pitchFamily="34" charset="0"/>
                <a:ea typeface="Montserrat" pitchFamily="34" charset="-122"/>
                <a:cs typeface="Montserrat" pitchFamily="34" charset="-120"/>
              </a:rPr>
              <a:t>Compliance score</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738324" y="1619726"/>
            <a:ext cx="7153751" cy="498872"/>
          </a:xfrm>
          <a:prstGeom prst="rect">
            <a:avLst/>
          </a:prstGeom>
          <a:noFill/>
          <a:ln/>
        </p:spPr>
        <p:txBody>
          <a:bodyPr wrap="none" lIns="0" tIns="0" rIns="0" bIns="0" rtlCol="0" anchor="t"/>
          <a:lstStyle/>
          <a:p>
            <a:pPr marL="0" indent="0" algn="ctr">
              <a:lnSpc>
                <a:spcPts val="3900"/>
              </a:lnSpc>
              <a:buNone/>
            </a:pPr>
            <a:r>
              <a:rPr lang="en-US" sz="3100" b="1" dirty="0">
                <a:solidFill>
                  <a:srgbClr val="2E3C4E"/>
                </a:solidFill>
                <a:latin typeface="Barlow Bold" pitchFamily="34" charset="0"/>
                <a:ea typeface="Barlow Bold" pitchFamily="34" charset="-122"/>
                <a:cs typeface="Barlow Bold" pitchFamily="34" charset="-120"/>
              </a:rPr>
              <a:t>Relationship Between P2P, O2C, and R2R</a:t>
            </a:r>
            <a:endParaRPr lang="en-US" sz="3100" dirty="0"/>
          </a:p>
        </p:txBody>
      </p:sp>
      <p:sp>
        <p:nvSpPr>
          <p:cNvPr id="3" name="Text 1"/>
          <p:cNvSpPr/>
          <p:nvPr/>
        </p:nvSpPr>
        <p:spPr>
          <a:xfrm>
            <a:off x="758309" y="2497693"/>
            <a:ext cx="13113782"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These three core business cycles are deeply interconnected and form the backbone of an organization's operational and financial health. Their seamless integration is crucial for effective business performance management.</a:t>
            </a:r>
            <a:endParaRPr lang="en-US" sz="1450" dirty="0"/>
          </a:p>
        </p:txBody>
      </p:sp>
      <p:pic>
        <p:nvPicPr>
          <p:cNvPr id="4" name="Image 0" descr="preencoded.png"/>
          <p:cNvPicPr>
            <a:picLocks noChangeAspect="1"/>
          </p:cNvPicPr>
          <p:nvPr/>
        </p:nvPicPr>
        <p:blipFill>
          <a:blip r:embed="rId3"/>
          <a:stretch>
            <a:fillRect/>
          </a:stretch>
        </p:blipFill>
        <p:spPr>
          <a:xfrm>
            <a:off x="758309" y="3317438"/>
            <a:ext cx="4371261" cy="758309"/>
          </a:xfrm>
          <a:prstGeom prst="rect">
            <a:avLst/>
          </a:prstGeom>
        </p:spPr>
      </p:pic>
      <p:sp>
        <p:nvSpPr>
          <p:cNvPr id="5" name="Text 2"/>
          <p:cNvSpPr/>
          <p:nvPr/>
        </p:nvSpPr>
        <p:spPr>
          <a:xfrm>
            <a:off x="947857" y="4265295"/>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P2P: Procurement</a:t>
            </a:r>
            <a:endParaRPr lang="en-US" sz="1950" dirty="0"/>
          </a:p>
        </p:txBody>
      </p:sp>
      <p:sp>
        <p:nvSpPr>
          <p:cNvPr id="6" name="Text 3"/>
          <p:cNvSpPr/>
          <p:nvPr/>
        </p:nvSpPr>
        <p:spPr>
          <a:xfrm>
            <a:off x="947857" y="4690705"/>
            <a:ext cx="3992166"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Ensures that necessary materials and services are procured for operations.</a:t>
            </a:r>
            <a:endParaRPr lang="en-US" sz="1450" dirty="0"/>
          </a:p>
        </p:txBody>
      </p:sp>
      <p:pic>
        <p:nvPicPr>
          <p:cNvPr id="7" name="Image 1" descr="preencoded.png"/>
          <p:cNvPicPr>
            <a:picLocks noChangeAspect="1"/>
          </p:cNvPicPr>
          <p:nvPr/>
        </p:nvPicPr>
        <p:blipFill>
          <a:blip r:embed="rId4"/>
          <a:stretch>
            <a:fillRect/>
          </a:stretch>
        </p:blipFill>
        <p:spPr>
          <a:xfrm>
            <a:off x="5129570" y="3317438"/>
            <a:ext cx="4371261" cy="758309"/>
          </a:xfrm>
          <a:prstGeom prst="rect">
            <a:avLst/>
          </a:prstGeom>
        </p:spPr>
      </p:pic>
      <p:sp>
        <p:nvSpPr>
          <p:cNvPr id="8" name="Text 4"/>
          <p:cNvSpPr/>
          <p:nvPr/>
        </p:nvSpPr>
        <p:spPr>
          <a:xfrm>
            <a:off x="5319117" y="4265295"/>
            <a:ext cx="2799636"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O2C: Revenue Generation</a:t>
            </a:r>
            <a:endParaRPr lang="en-US" sz="1950" dirty="0"/>
          </a:p>
        </p:txBody>
      </p:sp>
      <p:sp>
        <p:nvSpPr>
          <p:cNvPr id="9" name="Text 5"/>
          <p:cNvSpPr/>
          <p:nvPr/>
        </p:nvSpPr>
        <p:spPr>
          <a:xfrm>
            <a:off x="5319117" y="4690705"/>
            <a:ext cx="3992166"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Manages revenue generation from customer transactions.</a:t>
            </a:r>
            <a:endParaRPr lang="en-US" sz="1450" dirty="0"/>
          </a:p>
        </p:txBody>
      </p:sp>
      <p:pic>
        <p:nvPicPr>
          <p:cNvPr id="10" name="Image 2" descr="preencoded.png"/>
          <p:cNvPicPr>
            <a:picLocks noChangeAspect="1"/>
          </p:cNvPicPr>
          <p:nvPr/>
        </p:nvPicPr>
        <p:blipFill>
          <a:blip r:embed="rId5"/>
          <a:stretch>
            <a:fillRect/>
          </a:stretch>
        </p:blipFill>
        <p:spPr>
          <a:xfrm>
            <a:off x="9500830" y="3317438"/>
            <a:ext cx="4371261" cy="758309"/>
          </a:xfrm>
          <a:prstGeom prst="rect">
            <a:avLst/>
          </a:prstGeom>
        </p:spPr>
      </p:pic>
      <p:sp>
        <p:nvSpPr>
          <p:cNvPr id="11" name="Text 6"/>
          <p:cNvSpPr/>
          <p:nvPr/>
        </p:nvSpPr>
        <p:spPr>
          <a:xfrm>
            <a:off x="9690378" y="4265295"/>
            <a:ext cx="2518648"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R2R: Financial Insights</a:t>
            </a:r>
            <a:endParaRPr lang="en-US" sz="1950" dirty="0"/>
          </a:p>
        </p:txBody>
      </p:sp>
      <p:sp>
        <p:nvSpPr>
          <p:cNvPr id="12" name="Text 7"/>
          <p:cNvSpPr/>
          <p:nvPr/>
        </p:nvSpPr>
        <p:spPr>
          <a:xfrm>
            <a:off x="9690378" y="4690705"/>
            <a:ext cx="3992166" cy="90975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Consolidates data from both P2P and O2C to produce comprehensive financial insights.</a:t>
            </a:r>
            <a:endParaRPr lang="en-US" sz="1450" dirty="0"/>
          </a:p>
        </p:txBody>
      </p:sp>
      <p:sp>
        <p:nvSpPr>
          <p:cNvPr id="13" name="Text 8"/>
          <p:cNvSpPr/>
          <p:nvPr/>
        </p:nvSpPr>
        <p:spPr>
          <a:xfrm>
            <a:off x="758309" y="6003250"/>
            <a:ext cx="13113782"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Together, these cycles provide a holistic view of business performance, enabling informed strategic decisions and ensuring compliance with financial regulations.</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243739" y="891302"/>
            <a:ext cx="8142803" cy="498872"/>
          </a:xfrm>
          <a:prstGeom prst="rect">
            <a:avLst/>
          </a:prstGeom>
          <a:noFill/>
          <a:ln/>
        </p:spPr>
        <p:txBody>
          <a:bodyPr wrap="none" lIns="0" tIns="0" rIns="0" bIns="0" rtlCol="0" anchor="t"/>
          <a:lstStyle/>
          <a:p>
            <a:pPr marL="0" indent="0" algn="ctr">
              <a:lnSpc>
                <a:spcPts val="3900"/>
              </a:lnSpc>
              <a:buNone/>
            </a:pPr>
            <a:r>
              <a:rPr lang="en-US" sz="3100" b="1" dirty="0">
                <a:solidFill>
                  <a:srgbClr val="2E3C4E"/>
                </a:solidFill>
                <a:latin typeface="Barlow Bold" pitchFamily="34" charset="0"/>
                <a:ea typeface="Barlow Bold" pitchFamily="34" charset="-122"/>
                <a:cs typeface="Barlow Bold" pitchFamily="34" charset="-120"/>
              </a:rPr>
              <a:t>Procure-to-Pay (P2P) Review by Internal Audit</a:t>
            </a:r>
            <a:endParaRPr lang="en-US" sz="3100" dirty="0"/>
          </a:p>
        </p:txBody>
      </p:sp>
      <p:sp>
        <p:nvSpPr>
          <p:cNvPr id="3" name="Text 1"/>
          <p:cNvSpPr/>
          <p:nvPr/>
        </p:nvSpPr>
        <p:spPr>
          <a:xfrm>
            <a:off x="758309" y="1769269"/>
            <a:ext cx="13113782" cy="303252"/>
          </a:xfrm>
          <a:prstGeom prst="rect">
            <a:avLst/>
          </a:prstGeom>
          <a:noFill/>
          <a:ln/>
        </p:spPr>
        <p:txBody>
          <a:bodyPr wrap="non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Internal audit plays a crucial role in ensuring the efficiency, compliance, and integrity of the P2P cycle. Key areas of review include:</a:t>
            </a:r>
            <a:endParaRPr lang="en-US" sz="1450" dirty="0"/>
          </a:p>
        </p:txBody>
      </p:sp>
      <p:sp>
        <p:nvSpPr>
          <p:cNvPr id="4" name="Shape 2"/>
          <p:cNvSpPr/>
          <p:nvPr/>
        </p:nvSpPr>
        <p:spPr>
          <a:xfrm>
            <a:off x="758309" y="2285762"/>
            <a:ext cx="4244816" cy="1759982"/>
          </a:xfrm>
          <a:prstGeom prst="roundRect">
            <a:avLst>
              <a:gd name="adj" fmla="val 6235"/>
            </a:avLst>
          </a:prstGeom>
          <a:solidFill>
            <a:srgbClr val="F4FBFF"/>
          </a:solidFill>
          <a:ln w="22860">
            <a:solidFill>
              <a:srgbClr val="BACFDD"/>
            </a:solidFill>
            <a:prstDash val="solid"/>
          </a:ln>
        </p:spPr>
        <p:txBody>
          <a:bodyPr/>
          <a:lstStyle/>
          <a:p>
            <a:endParaRPr lang="en-US"/>
          </a:p>
        </p:txBody>
      </p:sp>
      <p:pic>
        <p:nvPicPr>
          <p:cNvPr id="5" name="Image 0" descr="preencoded.png"/>
          <p:cNvPicPr>
            <a:picLocks noChangeAspect="1"/>
          </p:cNvPicPr>
          <p:nvPr/>
        </p:nvPicPr>
        <p:blipFill>
          <a:blip r:embed="rId3"/>
          <a:stretch>
            <a:fillRect/>
          </a:stretch>
        </p:blipFill>
        <p:spPr>
          <a:xfrm>
            <a:off x="735449" y="2285762"/>
            <a:ext cx="91440" cy="1759982"/>
          </a:xfrm>
          <a:prstGeom prst="rect">
            <a:avLst/>
          </a:prstGeom>
        </p:spPr>
      </p:pic>
      <p:sp>
        <p:nvSpPr>
          <p:cNvPr id="6" name="Text 3"/>
          <p:cNvSpPr/>
          <p:nvPr/>
        </p:nvSpPr>
        <p:spPr>
          <a:xfrm>
            <a:off x="1039297" y="2498169"/>
            <a:ext cx="3126224"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Planning &amp; Risk Assessment</a:t>
            </a:r>
            <a:endParaRPr lang="en-US" sz="1950" dirty="0"/>
          </a:p>
        </p:txBody>
      </p:sp>
      <p:sp>
        <p:nvSpPr>
          <p:cNvPr id="7" name="Text 4"/>
          <p:cNvSpPr/>
          <p:nvPr/>
        </p:nvSpPr>
        <p:spPr>
          <a:xfrm>
            <a:off x="1039297" y="2923580"/>
            <a:ext cx="3751421" cy="90975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Identify high-risk areas like non-PO purchases, duplicate vendors, GST/TDS errors.</a:t>
            </a:r>
            <a:endParaRPr lang="en-US" sz="1450" dirty="0"/>
          </a:p>
        </p:txBody>
      </p:sp>
      <p:sp>
        <p:nvSpPr>
          <p:cNvPr id="8" name="Shape 5"/>
          <p:cNvSpPr/>
          <p:nvPr/>
        </p:nvSpPr>
        <p:spPr>
          <a:xfrm>
            <a:off x="5192673" y="2285762"/>
            <a:ext cx="4244935" cy="1759982"/>
          </a:xfrm>
          <a:prstGeom prst="roundRect">
            <a:avLst>
              <a:gd name="adj" fmla="val 6235"/>
            </a:avLst>
          </a:prstGeom>
          <a:solidFill>
            <a:srgbClr val="F4FBFF"/>
          </a:solidFill>
          <a:ln w="22860">
            <a:solidFill>
              <a:srgbClr val="BACFDD"/>
            </a:solidFill>
            <a:prstDash val="solid"/>
          </a:ln>
        </p:spPr>
        <p:txBody>
          <a:bodyPr/>
          <a:lstStyle/>
          <a:p>
            <a:endParaRPr lang="en-US"/>
          </a:p>
        </p:txBody>
      </p:sp>
      <p:pic>
        <p:nvPicPr>
          <p:cNvPr id="9" name="Image 1" descr="preencoded.png"/>
          <p:cNvPicPr>
            <a:picLocks noChangeAspect="1"/>
          </p:cNvPicPr>
          <p:nvPr/>
        </p:nvPicPr>
        <p:blipFill>
          <a:blip r:embed="rId3"/>
          <a:stretch>
            <a:fillRect/>
          </a:stretch>
        </p:blipFill>
        <p:spPr>
          <a:xfrm>
            <a:off x="5169813" y="2285762"/>
            <a:ext cx="91440" cy="1759982"/>
          </a:xfrm>
          <a:prstGeom prst="rect">
            <a:avLst/>
          </a:prstGeom>
        </p:spPr>
      </p:pic>
      <p:sp>
        <p:nvSpPr>
          <p:cNvPr id="10" name="Text 6"/>
          <p:cNvSpPr/>
          <p:nvPr/>
        </p:nvSpPr>
        <p:spPr>
          <a:xfrm>
            <a:off x="5473660" y="2498169"/>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Process Mapping</a:t>
            </a:r>
            <a:endParaRPr lang="en-US" sz="1950" dirty="0"/>
          </a:p>
        </p:txBody>
      </p:sp>
      <p:sp>
        <p:nvSpPr>
          <p:cNvPr id="11" name="Text 7"/>
          <p:cNvSpPr/>
          <p:nvPr/>
        </p:nvSpPr>
        <p:spPr>
          <a:xfrm>
            <a:off x="5473660" y="2923580"/>
            <a:ext cx="3751540" cy="90975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Document the full flow: Requisition → PO → Goods Receipt → Invoice → Payment.</a:t>
            </a:r>
            <a:endParaRPr lang="en-US" sz="1450" dirty="0"/>
          </a:p>
        </p:txBody>
      </p:sp>
      <p:sp>
        <p:nvSpPr>
          <p:cNvPr id="12" name="Shape 8"/>
          <p:cNvSpPr/>
          <p:nvPr/>
        </p:nvSpPr>
        <p:spPr>
          <a:xfrm>
            <a:off x="9627156" y="2285762"/>
            <a:ext cx="4244816" cy="1759982"/>
          </a:xfrm>
          <a:prstGeom prst="roundRect">
            <a:avLst>
              <a:gd name="adj" fmla="val 6235"/>
            </a:avLst>
          </a:prstGeom>
          <a:solidFill>
            <a:srgbClr val="F4FBFF"/>
          </a:solidFill>
          <a:ln w="22860">
            <a:solidFill>
              <a:srgbClr val="BACFDD"/>
            </a:solidFill>
            <a:prstDash val="solid"/>
          </a:ln>
        </p:spPr>
        <p:txBody>
          <a:bodyPr/>
          <a:lstStyle/>
          <a:p>
            <a:endParaRPr lang="en-US"/>
          </a:p>
        </p:txBody>
      </p:sp>
      <p:pic>
        <p:nvPicPr>
          <p:cNvPr id="13" name="Image 2" descr="preencoded.png"/>
          <p:cNvPicPr>
            <a:picLocks noChangeAspect="1"/>
          </p:cNvPicPr>
          <p:nvPr/>
        </p:nvPicPr>
        <p:blipFill>
          <a:blip r:embed="rId3"/>
          <a:stretch>
            <a:fillRect/>
          </a:stretch>
        </p:blipFill>
        <p:spPr>
          <a:xfrm>
            <a:off x="9604296" y="2285762"/>
            <a:ext cx="91440" cy="1759982"/>
          </a:xfrm>
          <a:prstGeom prst="rect">
            <a:avLst/>
          </a:prstGeom>
        </p:spPr>
      </p:pic>
      <p:sp>
        <p:nvSpPr>
          <p:cNvPr id="14" name="Text 9"/>
          <p:cNvSpPr/>
          <p:nvPr/>
        </p:nvSpPr>
        <p:spPr>
          <a:xfrm>
            <a:off x="9908143" y="2498169"/>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Vendor Master Audit</a:t>
            </a:r>
            <a:endParaRPr lang="en-US" sz="1950" dirty="0"/>
          </a:p>
        </p:txBody>
      </p:sp>
      <p:sp>
        <p:nvSpPr>
          <p:cNvPr id="15" name="Text 10"/>
          <p:cNvSpPr/>
          <p:nvPr/>
        </p:nvSpPr>
        <p:spPr>
          <a:xfrm>
            <a:off x="9908143" y="2923580"/>
            <a:ext cx="3751421" cy="90975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Check KYC, GSTIN, bank details, MSME classification; detect duplicates or shell vendors.</a:t>
            </a:r>
            <a:endParaRPr lang="en-US" sz="1450" dirty="0"/>
          </a:p>
        </p:txBody>
      </p:sp>
      <p:sp>
        <p:nvSpPr>
          <p:cNvPr id="16" name="Shape 11"/>
          <p:cNvSpPr/>
          <p:nvPr/>
        </p:nvSpPr>
        <p:spPr>
          <a:xfrm>
            <a:off x="758309" y="4235291"/>
            <a:ext cx="4244816" cy="1759982"/>
          </a:xfrm>
          <a:prstGeom prst="roundRect">
            <a:avLst>
              <a:gd name="adj" fmla="val 6235"/>
            </a:avLst>
          </a:prstGeom>
          <a:solidFill>
            <a:srgbClr val="F4FBFF"/>
          </a:solidFill>
          <a:ln w="22860">
            <a:solidFill>
              <a:srgbClr val="BACFDD"/>
            </a:solidFill>
            <a:prstDash val="solid"/>
          </a:ln>
        </p:spPr>
        <p:txBody>
          <a:bodyPr/>
          <a:lstStyle/>
          <a:p>
            <a:endParaRPr lang="en-US"/>
          </a:p>
        </p:txBody>
      </p:sp>
      <p:pic>
        <p:nvPicPr>
          <p:cNvPr id="17" name="Image 3" descr="preencoded.png"/>
          <p:cNvPicPr>
            <a:picLocks noChangeAspect="1"/>
          </p:cNvPicPr>
          <p:nvPr/>
        </p:nvPicPr>
        <p:blipFill>
          <a:blip r:embed="rId3"/>
          <a:stretch>
            <a:fillRect/>
          </a:stretch>
        </p:blipFill>
        <p:spPr>
          <a:xfrm>
            <a:off x="735449" y="4235291"/>
            <a:ext cx="91440" cy="1759982"/>
          </a:xfrm>
          <a:prstGeom prst="rect">
            <a:avLst/>
          </a:prstGeom>
        </p:spPr>
      </p:pic>
      <p:sp>
        <p:nvSpPr>
          <p:cNvPr id="18" name="Text 12"/>
          <p:cNvSpPr/>
          <p:nvPr/>
        </p:nvSpPr>
        <p:spPr>
          <a:xfrm>
            <a:off x="1039297" y="4447699"/>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PO Compliance</a:t>
            </a:r>
            <a:endParaRPr lang="en-US" sz="1950" dirty="0"/>
          </a:p>
        </p:txBody>
      </p:sp>
      <p:sp>
        <p:nvSpPr>
          <p:cNvPr id="19" name="Text 13"/>
          <p:cNvSpPr/>
          <p:nvPr/>
        </p:nvSpPr>
        <p:spPr>
          <a:xfrm>
            <a:off x="1039297" y="4873109"/>
            <a:ext cx="3751421"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Verify approvals, competitive bidding, correct tax clauses.</a:t>
            </a:r>
            <a:endParaRPr lang="en-US" sz="1450" dirty="0"/>
          </a:p>
        </p:txBody>
      </p:sp>
      <p:sp>
        <p:nvSpPr>
          <p:cNvPr id="20" name="Shape 14"/>
          <p:cNvSpPr/>
          <p:nvPr/>
        </p:nvSpPr>
        <p:spPr>
          <a:xfrm>
            <a:off x="5192673" y="4235291"/>
            <a:ext cx="4244935" cy="1759982"/>
          </a:xfrm>
          <a:prstGeom prst="roundRect">
            <a:avLst>
              <a:gd name="adj" fmla="val 6235"/>
            </a:avLst>
          </a:prstGeom>
          <a:solidFill>
            <a:srgbClr val="F4FBFF"/>
          </a:solidFill>
          <a:ln w="22860">
            <a:solidFill>
              <a:srgbClr val="BACFDD"/>
            </a:solidFill>
            <a:prstDash val="solid"/>
          </a:ln>
        </p:spPr>
        <p:txBody>
          <a:bodyPr/>
          <a:lstStyle/>
          <a:p>
            <a:endParaRPr lang="en-US"/>
          </a:p>
        </p:txBody>
      </p:sp>
      <p:pic>
        <p:nvPicPr>
          <p:cNvPr id="21" name="Image 4" descr="preencoded.png"/>
          <p:cNvPicPr>
            <a:picLocks noChangeAspect="1"/>
          </p:cNvPicPr>
          <p:nvPr/>
        </p:nvPicPr>
        <p:blipFill>
          <a:blip r:embed="rId3"/>
          <a:stretch>
            <a:fillRect/>
          </a:stretch>
        </p:blipFill>
        <p:spPr>
          <a:xfrm>
            <a:off x="5169813" y="4235291"/>
            <a:ext cx="91440" cy="1759982"/>
          </a:xfrm>
          <a:prstGeom prst="rect">
            <a:avLst/>
          </a:prstGeom>
        </p:spPr>
      </p:pic>
      <p:sp>
        <p:nvSpPr>
          <p:cNvPr id="22" name="Text 15"/>
          <p:cNvSpPr/>
          <p:nvPr/>
        </p:nvSpPr>
        <p:spPr>
          <a:xfrm>
            <a:off x="5473660" y="4447699"/>
            <a:ext cx="2793921"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Three-Way Match Testing</a:t>
            </a:r>
            <a:endParaRPr lang="en-US" sz="1950" dirty="0"/>
          </a:p>
        </p:txBody>
      </p:sp>
      <p:sp>
        <p:nvSpPr>
          <p:cNvPr id="23" name="Text 16"/>
          <p:cNvSpPr/>
          <p:nvPr/>
        </p:nvSpPr>
        <p:spPr>
          <a:xfrm>
            <a:off x="5473660" y="4873109"/>
            <a:ext cx="3751540" cy="606504"/>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PO vs GRN vs Invoice for quantity, price, tax codes.</a:t>
            </a:r>
            <a:endParaRPr lang="en-US" sz="1450" dirty="0"/>
          </a:p>
        </p:txBody>
      </p:sp>
      <p:sp>
        <p:nvSpPr>
          <p:cNvPr id="24" name="Shape 17"/>
          <p:cNvSpPr/>
          <p:nvPr/>
        </p:nvSpPr>
        <p:spPr>
          <a:xfrm>
            <a:off x="9627156" y="4235291"/>
            <a:ext cx="4244816" cy="1759982"/>
          </a:xfrm>
          <a:prstGeom prst="roundRect">
            <a:avLst>
              <a:gd name="adj" fmla="val 6235"/>
            </a:avLst>
          </a:prstGeom>
          <a:solidFill>
            <a:srgbClr val="F4FBFF"/>
          </a:solidFill>
          <a:ln w="22860">
            <a:solidFill>
              <a:srgbClr val="BACFDD"/>
            </a:solidFill>
            <a:prstDash val="solid"/>
          </a:ln>
        </p:spPr>
        <p:txBody>
          <a:bodyPr/>
          <a:lstStyle/>
          <a:p>
            <a:endParaRPr lang="en-US"/>
          </a:p>
        </p:txBody>
      </p:sp>
      <p:pic>
        <p:nvPicPr>
          <p:cNvPr id="25" name="Image 5" descr="preencoded.png"/>
          <p:cNvPicPr>
            <a:picLocks noChangeAspect="1"/>
          </p:cNvPicPr>
          <p:nvPr/>
        </p:nvPicPr>
        <p:blipFill>
          <a:blip r:embed="rId3"/>
          <a:stretch>
            <a:fillRect/>
          </a:stretch>
        </p:blipFill>
        <p:spPr>
          <a:xfrm>
            <a:off x="9604296" y="4235291"/>
            <a:ext cx="91440" cy="1759982"/>
          </a:xfrm>
          <a:prstGeom prst="rect">
            <a:avLst/>
          </a:prstGeom>
        </p:spPr>
      </p:pic>
      <p:sp>
        <p:nvSpPr>
          <p:cNvPr id="26" name="Text 18"/>
          <p:cNvSpPr/>
          <p:nvPr/>
        </p:nvSpPr>
        <p:spPr>
          <a:xfrm>
            <a:off x="9908143" y="4447699"/>
            <a:ext cx="2907268"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Invoice &amp; Payment Testing</a:t>
            </a:r>
            <a:endParaRPr lang="en-US" sz="1950" dirty="0"/>
          </a:p>
        </p:txBody>
      </p:sp>
      <p:sp>
        <p:nvSpPr>
          <p:cNvPr id="27" name="Text 19"/>
          <p:cNvSpPr/>
          <p:nvPr/>
        </p:nvSpPr>
        <p:spPr>
          <a:xfrm>
            <a:off x="9908143" y="4873109"/>
            <a:ext cx="3751421" cy="90975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Sample for GST/TDS accuracy, timely MSME payments, early-payment discounts.</a:t>
            </a:r>
            <a:endParaRPr lang="en-US" sz="1450" dirty="0"/>
          </a:p>
        </p:txBody>
      </p:sp>
      <p:sp>
        <p:nvSpPr>
          <p:cNvPr id="28" name="Shape 20"/>
          <p:cNvSpPr/>
          <p:nvPr/>
        </p:nvSpPr>
        <p:spPr>
          <a:xfrm>
            <a:off x="758309" y="6184821"/>
            <a:ext cx="13113663" cy="1153478"/>
          </a:xfrm>
          <a:prstGeom prst="roundRect">
            <a:avLst>
              <a:gd name="adj" fmla="val 9513"/>
            </a:avLst>
          </a:prstGeom>
          <a:solidFill>
            <a:srgbClr val="F4FBFF"/>
          </a:solidFill>
          <a:ln w="22860">
            <a:solidFill>
              <a:srgbClr val="BACFDD"/>
            </a:solidFill>
            <a:prstDash val="solid"/>
          </a:ln>
        </p:spPr>
        <p:txBody>
          <a:bodyPr/>
          <a:lstStyle/>
          <a:p>
            <a:endParaRPr lang="en-US"/>
          </a:p>
        </p:txBody>
      </p:sp>
      <p:pic>
        <p:nvPicPr>
          <p:cNvPr id="29" name="Image 6" descr="preencoded.png"/>
          <p:cNvPicPr>
            <a:picLocks noChangeAspect="1"/>
          </p:cNvPicPr>
          <p:nvPr/>
        </p:nvPicPr>
        <p:blipFill>
          <a:blip r:embed="rId4"/>
          <a:stretch>
            <a:fillRect/>
          </a:stretch>
        </p:blipFill>
        <p:spPr>
          <a:xfrm>
            <a:off x="735449" y="6184821"/>
            <a:ext cx="91440" cy="1153478"/>
          </a:xfrm>
          <a:prstGeom prst="rect">
            <a:avLst/>
          </a:prstGeom>
        </p:spPr>
      </p:pic>
      <p:sp>
        <p:nvSpPr>
          <p:cNvPr id="30" name="Text 21"/>
          <p:cNvSpPr/>
          <p:nvPr/>
        </p:nvSpPr>
        <p:spPr>
          <a:xfrm>
            <a:off x="1039297" y="6397228"/>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Exception Reporting</a:t>
            </a:r>
            <a:endParaRPr lang="en-US" sz="1950" dirty="0"/>
          </a:p>
        </p:txBody>
      </p:sp>
      <p:sp>
        <p:nvSpPr>
          <p:cNvPr id="31" name="Text 22"/>
          <p:cNvSpPr/>
          <p:nvPr/>
        </p:nvSpPr>
        <p:spPr>
          <a:xfrm>
            <a:off x="1039297" y="6822638"/>
            <a:ext cx="12620268" cy="303252"/>
          </a:xfrm>
          <a:prstGeom prst="rect">
            <a:avLst/>
          </a:prstGeom>
          <a:noFill/>
          <a:ln/>
        </p:spPr>
        <p:txBody>
          <a:bodyPr wrap="non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Flag non-PO transactions, payments without GRNs, breaches of approval limits.</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075748" y="423863"/>
            <a:ext cx="6478905" cy="405527"/>
          </a:xfrm>
          <a:prstGeom prst="rect">
            <a:avLst/>
          </a:prstGeom>
          <a:noFill/>
          <a:ln/>
        </p:spPr>
        <p:txBody>
          <a:bodyPr wrap="none" lIns="0" tIns="0" rIns="0" bIns="0" rtlCol="0" anchor="t"/>
          <a:lstStyle/>
          <a:p>
            <a:pPr marL="0" indent="0" algn="ctr">
              <a:lnSpc>
                <a:spcPts val="3150"/>
              </a:lnSpc>
              <a:buNone/>
            </a:pPr>
            <a:r>
              <a:rPr lang="en-US" sz="2550" b="1" dirty="0">
                <a:solidFill>
                  <a:srgbClr val="2E3C4E"/>
                </a:solidFill>
                <a:latin typeface="Barlow Bold" pitchFamily="34" charset="0"/>
                <a:ea typeface="Barlow Bold" pitchFamily="34" charset="-122"/>
                <a:cs typeface="Barlow Bold" pitchFamily="34" charset="-120"/>
              </a:rPr>
              <a:t>Order-to-Cash (O2C) Review by Internal Audit</a:t>
            </a:r>
            <a:endParaRPr lang="en-US" sz="2550" dirty="0"/>
          </a:p>
        </p:txBody>
      </p:sp>
      <p:sp>
        <p:nvSpPr>
          <p:cNvPr id="3" name="Text 1"/>
          <p:cNvSpPr/>
          <p:nvPr/>
        </p:nvSpPr>
        <p:spPr>
          <a:xfrm>
            <a:off x="616506" y="1137642"/>
            <a:ext cx="13397389" cy="246698"/>
          </a:xfrm>
          <a:prstGeom prst="rect">
            <a:avLst/>
          </a:prstGeom>
          <a:noFill/>
          <a:ln/>
        </p:spPr>
        <p:txBody>
          <a:bodyPr wrap="non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Internal audit's review of the O2C cycle focuses on optimizing revenue recognition, managing credit risk, and enhancing customer satisfaction. Key audit areas include:</a:t>
            </a:r>
            <a:endParaRPr lang="en-US" sz="1200" dirty="0"/>
          </a:p>
        </p:txBody>
      </p:sp>
      <p:sp>
        <p:nvSpPr>
          <p:cNvPr id="4" name="Shape 2"/>
          <p:cNvSpPr/>
          <p:nvPr/>
        </p:nvSpPr>
        <p:spPr>
          <a:xfrm>
            <a:off x="616506" y="1788795"/>
            <a:ext cx="6621661" cy="1154668"/>
          </a:xfrm>
          <a:prstGeom prst="roundRect">
            <a:avLst>
              <a:gd name="adj" fmla="val 9503"/>
            </a:avLst>
          </a:prstGeom>
          <a:solidFill>
            <a:srgbClr val="E5F6FF"/>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616506" y="1765935"/>
            <a:ext cx="6621661" cy="91440"/>
          </a:xfrm>
          <a:prstGeom prst="rect">
            <a:avLst/>
          </a:prstGeom>
        </p:spPr>
      </p:pic>
      <p:pic>
        <p:nvPicPr>
          <p:cNvPr id="6" name="Image 1" descr="preencoded.png"/>
          <p:cNvPicPr>
            <a:picLocks noChangeAspect="1"/>
          </p:cNvPicPr>
          <p:nvPr/>
        </p:nvPicPr>
        <p:blipFill>
          <a:blip r:embed="rId4"/>
          <a:stretch>
            <a:fillRect/>
          </a:stretch>
        </p:blipFill>
        <p:spPr>
          <a:xfrm>
            <a:off x="3696117" y="1557695"/>
            <a:ext cx="462320" cy="462320"/>
          </a:xfrm>
          <a:prstGeom prst="rect">
            <a:avLst/>
          </a:prstGeom>
        </p:spPr>
      </p:pic>
      <p:pic>
        <p:nvPicPr>
          <p:cNvPr id="7" name="Image 2" descr="preencoded.png"/>
          <p:cNvPicPr>
            <a:picLocks noChangeAspect="1"/>
          </p:cNvPicPr>
          <p:nvPr/>
        </p:nvPicPr>
        <p:blipFill>
          <a:blip r:embed="rId5"/>
          <a:stretch>
            <a:fillRect/>
          </a:stretch>
        </p:blipFill>
        <p:spPr>
          <a:xfrm>
            <a:off x="3834825" y="1673304"/>
            <a:ext cx="184904" cy="231100"/>
          </a:xfrm>
          <a:prstGeom prst="rect">
            <a:avLst/>
          </a:prstGeom>
        </p:spPr>
      </p:pic>
      <p:sp>
        <p:nvSpPr>
          <p:cNvPr id="8" name="Text 3"/>
          <p:cNvSpPr/>
          <p:nvPr/>
        </p:nvSpPr>
        <p:spPr>
          <a:xfrm>
            <a:off x="793433" y="2174081"/>
            <a:ext cx="2509242" cy="253365"/>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Order Management Controls</a:t>
            </a:r>
            <a:endParaRPr lang="en-US" sz="1550" dirty="0"/>
          </a:p>
        </p:txBody>
      </p:sp>
      <p:sp>
        <p:nvSpPr>
          <p:cNvPr id="9" name="Text 4"/>
          <p:cNvSpPr/>
          <p:nvPr/>
        </p:nvSpPr>
        <p:spPr>
          <a:xfrm>
            <a:off x="793433" y="2519839"/>
            <a:ext cx="6267807" cy="246698"/>
          </a:xfrm>
          <a:prstGeom prst="rect">
            <a:avLst/>
          </a:prstGeom>
          <a:noFill/>
          <a:ln/>
        </p:spPr>
        <p:txBody>
          <a:bodyPr wrap="non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Validate order entry accuracy, pricing, and terms.</a:t>
            </a:r>
            <a:endParaRPr lang="en-US" sz="1200" dirty="0"/>
          </a:p>
        </p:txBody>
      </p:sp>
      <p:sp>
        <p:nvSpPr>
          <p:cNvPr id="10" name="Shape 5"/>
          <p:cNvSpPr/>
          <p:nvPr/>
        </p:nvSpPr>
        <p:spPr>
          <a:xfrm>
            <a:off x="7392233" y="1788795"/>
            <a:ext cx="6621661" cy="1154668"/>
          </a:xfrm>
          <a:prstGeom prst="roundRect">
            <a:avLst>
              <a:gd name="adj" fmla="val 9503"/>
            </a:avLst>
          </a:prstGeom>
          <a:solidFill>
            <a:srgbClr val="E5F6FF"/>
          </a:solidFill>
          <a:ln/>
        </p:spPr>
        <p:txBody>
          <a:bodyPr/>
          <a:lstStyle/>
          <a:p>
            <a:endParaRPr lang="en-US"/>
          </a:p>
        </p:txBody>
      </p:sp>
      <p:pic>
        <p:nvPicPr>
          <p:cNvPr id="11" name="Image 3" descr="preencoded.png"/>
          <p:cNvPicPr>
            <a:picLocks noChangeAspect="1"/>
          </p:cNvPicPr>
          <p:nvPr/>
        </p:nvPicPr>
        <p:blipFill>
          <a:blip r:embed="rId3"/>
          <a:stretch>
            <a:fillRect/>
          </a:stretch>
        </p:blipFill>
        <p:spPr>
          <a:xfrm>
            <a:off x="7392233" y="1765935"/>
            <a:ext cx="6621661" cy="91440"/>
          </a:xfrm>
          <a:prstGeom prst="rect">
            <a:avLst/>
          </a:prstGeom>
        </p:spPr>
      </p:pic>
      <p:pic>
        <p:nvPicPr>
          <p:cNvPr id="12" name="Image 4" descr="preencoded.png"/>
          <p:cNvPicPr>
            <a:picLocks noChangeAspect="1"/>
          </p:cNvPicPr>
          <p:nvPr/>
        </p:nvPicPr>
        <p:blipFill>
          <a:blip r:embed="rId4"/>
          <a:stretch>
            <a:fillRect/>
          </a:stretch>
        </p:blipFill>
        <p:spPr>
          <a:xfrm>
            <a:off x="10471845" y="1557695"/>
            <a:ext cx="462320" cy="462320"/>
          </a:xfrm>
          <a:prstGeom prst="rect">
            <a:avLst/>
          </a:prstGeom>
        </p:spPr>
      </p:pic>
      <p:pic>
        <p:nvPicPr>
          <p:cNvPr id="13" name="Image 5" descr="preencoded.png"/>
          <p:cNvPicPr>
            <a:picLocks noChangeAspect="1"/>
          </p:cNvPicPr>
          <p:nvPr/>
        </p:nvPicPr>
        <p:blipFill>
          <a:blip r:embed="rId6"/>
          <a:stretch>
            <a:fillRect/>
          </a:stretch>
        </p:blipFill>
        <p:spPr>
          <a:xfrm>
            <a:off x="10610552" y="1673304"/>
            <a:ext cx="184904" cy="231100"/>
          </a:xfrm>
          <a:prstGeom prst="rect">
            <a:avLst/>
          </a:prstGeom>
        </p:spPr>
      </p:pic>
      <p:sp>
        <p:nvSpPr>
          <p:cNvPr id="14" name="Text 6"/>
          <p:cNvSpPr/>
          <p:nvPr/>
        </p:nvSpPr>
        <p:spPr>
          <a:xfrm>
            <a:off x="7569160" y="2174081"/>
            <a:ext cx="2180630" cy="253365"/>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Credit Risk Management</a:t>
            </a:r>
            <a:endParaRPr lang="en-US" sz="1550" dirty="0"/>
          </a:p>
        </p:txBody>
      </p:sp>
      <p:sp>
        <p:nvSpPr>
          <p:cNvPr id="15" name="Text 7"/>
          <p:cNvSpPr/>
          <p:nvPr/>
        </p:nvSpPr>
        <p:spPr>
          <a:xfrm>
            <a:off x="7569160" y="2519839"/>
            <a:ext cx="6267807" cy="246698"/>
          </a:xfrm>
          <a:prstGeom prst="rect">
            <a:avLst/>
          </a:prstGeom>
          <a:noFill/>
          <a:ln/>
        </p:spPr>
        <p:txBody>
          <a:bodyPr wrap="non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Review credit approval process and limits.</a:t>
            </a:r>
            <a:endParaRPr lang="en-US" sz="1200" dirty="0"/>
          </a:p>
        </p:txBody>
      </p:sp>
      <p:sp>
        <p:nvSpPr>
          <p:cNvPr id="16" name="Shape 8"/>
          <p:cNvSpPr/>
          <p:nvPr/>
        </p:nvSpPr>
        <p:spPr>
          <a:xfrm>
            <a:off x="616506" y="3328630"/>
            <a:ext cx="6621661" cy="1154668"/>
          </a:xfrm>
          <a:prstGeom prst="roundRect">
            <a:avLst>
              <a:gd name="adj" fmla="val 9503"/>
            </a:avLst>
          </a:prstGeom>
          <a:solidFill>
            <a:srgbClr val="E5F6FF"/>
          </a:solidFill>
          <a:ln/>
        </p:spPr>
        <p:txBody>
          <a:bodyPr/>
          <a:lstStyle/>
          <a:p>
            <a:endParaRPr lang="en-US"/>
          </a:p>
        </p:txBody>
      </p:sp>
      <p:pic>
        <p:nvPicPr>
          <p:cNvPr id="17" name="Image 6" descr="preencoded.png"/>
          <p:cNvPicPr>
            <a:picLocks noChangeAspect="1"/>
          </p:cNvPicPr>
          <p:nvPr/>
        </p:nvPicPr>
        <p:blipFill>
          <a:blip r:embed="rId3"/>
          <a:stretch>
            <a:fillRect/>
          </a:stretch>
        </p:blipFill>
        <p:spPr>
          <a:xfrm>
            <a:off x="616506" y="3305770"/>
            <a:ext cx="6621661" cy="91440"/>
          </a:xfrm>
          <a:prstGeom prst="rect">
            <a:avLst/>
          </a:prstGeom>
        </p:spPr>
      </p:pic>
      <p:pic>
        <p:nvPicPr>
          <p:cNvPr id="18" name="Image 7" descr="preencoded.png"/>
          <p:cNvPicPr>
            <a:picLocks noChangeAspect="1"/>
          </p:cNvPicPr>
          <p:nvPr/>
        </p:nvPicPr>
        <p:blipFill>
          <a:blip r:embed="rId4"/>
          <a:stretch>
            <a:fillRect/>
          </a:stretch>
        </p:blipFill>
        <p:spPr>
          <a:xfrm>
            <a:off x="3696117" y="3097530"/>
            <a:ext cx="462320" cy="462320"/>
          </a:xfrm>
          <a:prstGeom prst="rect">
            <a:avLst/>
          </a:prstGeom>
        </p:spPr>
      </p:pic>
      <p:pic>
        <p:nvPicPr>
          <p:cNvPr id="19" name="Image 8" descr="preencoded.png"/>
          <p:cNvPicPr>
            <a:picLocks noChangeAspect="1"/>
          </p:cNvPicPr>
          <p:nvPr/>
        </p:nvPicPr>
        <p:blipFill>
          <a:blip r:embed="rId7"/>
          <a:stretch>
            <a:fillRect/>
          </a:stretch>
        </p:blipFill>
        <p:spPr>
          <a:xfrm>
            <a:off x="3834825" y="3213140"/>
            <a:ext cx="184904" cy="231100"/>
          </a:xfrm>
          <a:prstGeom prst="rect">
            <a:avLst/>
          </a:prstGeom>
        </p:spPr>
      </p:pic>
      <p:sp>
        <p:nvSpPr>
          <p:cNvPr id="20" name="Text 9"/>
          <p:cNvSpPr/>
          <p:nvPr/>
        </p:nvSpPr>
        <p:spPr>
          <a:xfrm>
            <a:off x="793433" y="3713917"/>
            <a:ext cx="2028111" cy="253365"/>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Fulfillment &amp; Shipping</a:t>
            </a:r>
            <a:endParaRPr lang="en-US" sz="1550" dirty="0"/>
          </a:p>
        </p:txBody>
      </p:sp>
      <p:sp>
        <p:nvSpPr>
          <p:cNvPr id="21" name="Text 10"/>
          <p:cNvSpPr/>
          <p:nvPr/>
        </p:nvSpPr>
        <p:spPr>
          <a:xfrm>
            <a:off x="793433" y="4059674"/>
            <a:ext cx="6267807" cy="246698"/>
          </a:xfrm>
          <a:prstGeom prst="rect">
            <a:avLst/>
          </a:prstGeom>
          <a:noFill/>
          <a:ln/>
        </p:spPr>
        <p:txBody>
          <a:bodyPr wrap="non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Match dispatch records to orders; check timeliness and completeness.</a:t>
            </a:r>
            <a:endParaRPr lang="en-US" sz="1200" dirty="0"/>
          </a:p>
        </p:txBody>
      </p:sp>
      <p:sp>
        <p:nvSpPr>
          <p:cNvPr id="22" name="Shape 11"/>
          <p:cNvSpPr/>
          <p:nvPr/>
        </p:nvSpPr>
        <p:spPr>
          <a:xfrm>
            <a:off x="7392233" y="3328630"/>
            <a:ext cx="6621661" cy="1154668"/>
          </a:xfrm>
          <a:prstGeom prst="roundRect">
            <a:avLst>
              <a:gd name="adj" fmla="val 9503"/>
            </a:avLst>
          </a:prstGeom>
          <a:solidFill>
            <a:srgbClr val="E5F6FF"/>
          </a:solidFill>
          <a:ln/>
        </p:spPr>
        <p:txBody>
          <a:bodyPr/>
          <a:lstStyle/>
          <a:p>
            <a:endParaRPr lang="en-US"/>
          </a:p>
        </p:txBody>
      </p:sp>
      <p:pic>
        <p:nvPicPr>
          <p:cNvPr id="23" name="Image 9" descr="preencoded.png"/>
          <p:cNvPicPr>
            <a:picLocks noChangeAspect="1"/>
          </p:cNvPicPr>
          <p:nvPr/>
        </p:nvPicPr>
        <p:blipFill>
          <a:blip r:embed="rId3"/>
          <a:stretch>
            <a:fillRect/>
          </a:stretch>
        </p:blipFill>
        <p:spPr>
          <a:xfrm>
            <a:off x="7392233" y="3305770"/>
            <a:ext cx="6621661" cy="91440"/>
          </a:xfrm>
          <a:prstGeom prst="rect">
            <a:avLst/>
          </a:prstGeom>
        </p:spPr>
      </p:pic>
      <p:pic>
        <p:nvPicPr>
          <p:cNvPr id="24" name="Image 10" descr="preencoded.png"/>
          <p:cNvPicPr>
            <a:picLocks noChangeAspect="1"/>
          </p:cNvPicPr>
          <p:nvPr/>
        </p:nvPicPr>
        <p:blipFill>
          <a:blip r:embed="rId4"/>
          <a:stretch>
            <a:fillRect/>
          </a:stretch>
        </p:blipFill>
        <p:spPr>
          <a:xfrm>
            <a:off x="10471845" y="3097530"/>
            <a:ext cx="462320" cy="462320"/>
          </a:xfrm>
          <a:prstGeom prst="rect">
            <a:avLst/>
          </a:prstGeom>
        </p:spPr>
      </p:pic>
      <p:pic>
        <p:nvPicPr>
          <p:cNvPr id="25" name="Image 11" descr="preencoded.png"/>
          <p:cNvPicPr>
            <a:picLocks noChangeAspect="1"/>
          </p:cNvPicPr>
          <p:nvPr/>
        </p:nvPicPr>
        <p:blipFill>
          <a:blip r:embed="rId8"/>
          <a:stretch>
            <a:fillRect/>
          </a:stretch>
        </p:blipFill>
        <p:spPr>
          <a:xfrm>
            <a:off x="10610552" y="3213140"/>
            <a:ext cx="184904" cy="231100"/>
          </a:xfrm>
          <a:prstGeom prst="rect">
            <a:avLst/>
          </a:prstGeom>
        </p:spPr>
      </p:pic>
      <p:sp>
        <p:nvSpPr>
          <p:cNvPr id="26" name="Text 12"/>
          <p:cNvSpPr/>
          <p:nvPr/>
        </p:nvSpPr>
        <p:spPr>
          <a:xfrm>
            <a:off x="7569160" y="3713917"/>
            <a:ext cx="2028111" cy="253365"/>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Invoicing Accuracy</a:t>
            </a:r>
            <a:endParaRPr lang="en-US" sz="1550" dirty="0"/>
          </a:p>
        </p:txBody>
      </p:sp>
      <p:sp>
        <p:nvSpPr>
          <p:cNvPr id="27" name="Text 13"/>
          <p:cNvSpPr/>
          <p:nvPr/>
        </p:nvSpPr>
        <p:spPr>
          <a:xfrm>
            <a:off x="7569160" y="4059674"/>
            <a:ext cx="6267807" cy="246698"/>
          </a:xfrm>
          <a:prstGeom prst="rect">
            <a:avLst/>
          </a:prstGeom>
          <a:noFill/>
          <a:ln/>
        </p:spPr>
        <p:txBody>
          <a:bodyPr wrap="non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Ensure invoices match orders and delivery notes; verify tax compliance.</a:t>
            </a:r>
            <a:endParaRPr lang="en-US" sz="1200" dirty="0"/>
          </a:p>
        </p:txBody>
      </p:sp>
      <p:sp>
        <p:nvSpPr>
          <p:cNvPr id="28" name="Shape 14"/>
          <p:cNvSpPr/>
          <p:nvPr/>
        </p:nvSpPr>
        <p:spPr>
          <a:xfrm>
            <a:off x="616506" y="4868466"/>
            <a:ext cx="6621661" cy="1154668"/>
          </a:xfrm>
          <a:prstGeom prst="roundRect">
            <a:avLst>
              <a:gd name="adj" fmla="val 9503"/>
            </a:avLst>
          </a:prstGeom>
          <a:solidFill>
            <a:srgbClr val="E5F6FF"/>
          </a:solidFill>
          <a:ln/>
        </p:spPr>
        <p:txBody>
          <a:bodyPr/>
          <a:lstStyle/>
          <a:p>
            <a:endParaRPr lang="en-US"/>
          </a:p>
        </p:txBody>
      </p:sp>
      <p:pic>
        <p:nvPicPr>
          <p:cNvPr id="29" name="Image 12" descr="preencoded.png"/>
          <p:cNvPicPr>
            <a:picLocks noChangeAspect="1"/>
          </p:cNvPicPr>
          <p:nvPr/>
        </p:nvPicPr>
        <p:blipFill>
          <a:blip r:embed="rId3"/>
          <a:stretch>
            <a:fillRect/>
          </a:stretch>
        </p:blipFill>
        <p:spPr>
          <a:xfrm>
            <a:off x="616506" y="4845606"/>
            <a:ext cx="6621661" cy="91440"/>
          </a:xfrm>
          <a:prstGeom prst="rect">
            <a:avLst/>
          </a:prstGeom>
        </p:spPr>
      </p:pic>
      <p:pic>
        <p:nvPicPr>
          <p:cNvPr id="30" name="Image 13" descr="preencoded.png"/>
          <p:cNvPicPr>
            <a:picLocks noChangeAspect="1"/>
          </p:cNvPicPr>
          <p:nvPr/>
        </p:nvPicPr>
        <p:blipFill>
          <a:blip r:embed="rId4"/>
          <a:stretch>
            <a:fillRect/>
          </a:stretch>
        </p:blipFill>
        <p:spPr>
          <a:xfrm>
            <a:off x="3696117" y="4637365"/>
            <a:ext cx="462320" cy="462320"/>
          </a:xfrm>
          <a:prstGeom prst="rect">
            <a:avLst/>
          </a:prstGeom>
        </p:spPr>
      </p:pic>
      <p:pic>
        <p:nvPicPr>
          <p:cNvPr id="31" name="Image 14" descr="preencoded.png"/>
          <p:cNvPicPr>
            <a:picLocks noChangeAspect="1"/>
          </p:cNvPicPr>
          <p:nvPr/>
        </p:nvPicPr>
        <p:blipFill>
          <a:blip r:embed="rId9"/>
          <a:stretch>
            <a:fillRect/>
          </a:stretch>
        </p:blipFill>
        <p:spPr>
          <a:xfrm>
            <a:off x="3834825" y="4752975"/>
            <a:ext cx="184904" cy="231100"/>
          </a:xfrm>
          <a:prstGeom prst="rect">
            <a:avLst/>
          </a:prstGeom>
        </p:spPr>
      </p:pic>
      <p:sp>
        <p:nvSpPr>
          <p:cNvPr id="32" name="Text 15"/>
          <p:cNvSpPr/>
          <p:nvPr/>
        </p:nvSpPr>
        <p:spPr>
          <a:xfrm>
            <a:off x="793433" y="5253752"/>
            <a:ext cx="2592943" cy="253365"/>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Accounts Receivable Testing</a:t>
            </a:r>
            <a:endParaRPr lang="en-US" sz="1550" dirty="0"/>
          </a:p>
        </p:txBody>
      </p:sp>
      <p:sp>
        <p:nvSpPr>
          <p:cNvPr id="33" name="Text 16"/>
          <p:cNvSpPr/>
          <p:nvPr/>
        </p:nvSpPr>
        <p:spPr>
          <a:xfrm>
            <a:off x="793433" y="5599509"/>
            <a:ext cx="6267807" cy="246698"/>
          </a:xfrm>
          <a:prstGeom prst="rect">
            <a:avLst/>
          </a:prstGeom>
          <a:noFill/>
          <a:ln/>
        </p:spPr>
        <p:txBody>
          <a:bodyPr wrap="non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Ageing analysis, bad debt provisioning, write-off approvals.</a:t>
            </a:r>
            <a:endParaRPr lang="en-US" sz="1200" dirty="0"/>
          </a:p>
        </p:txBody>
      </p:sp>
      <p:sp>
        <p:nvSpPr>
          <p:cNvPr id="34" name="Shape 17"/>
          <p:cNvSpPr/>
          <p:nvPr/>
        </p:nvSpPr>
        <p:spPr>
          <a:xfrm>
            <a:off x="7392233" y="4868466"/>
            <a:ext cx="6621661" cy="1154668"/>
          </a:xfrm>
          <a:prstGeom prst="roundRect">
            <a:avLst>
              <a:gd name="adj" fmla="val 9503"/>
            </a:avLst>
          </a:prstGeom>
          <a:solidFill>
            <a:srgbClr val="E5F6FF"/>
          </a:solidFill>
          <a:ln/>
        </p:spPr>
        <p:txBody>
          <a:bodyPr/>
          <a:lstStyle/>
          <a:p>
            <a:endParaRPr lang="en-US"/>
          </a:p>
        </p:txBody>
      </p:sp>
      <p:pic>
        <p:nvPicPr>
          <p:cNvPr id="35" name="Image 15" descr="preencoded.png"/>
          <p:cNvPicPr>
            <a:picLocks noChangeAspect="1"/>
          </p:cNvPicPr>
          <p:nvPr/>
        </p:nvPicPr>
        <p:blipFill>
          <a:blip r:embed="rId3"/>
          <a:stretch>
            <a:fillRect/>
          </a:stretch>
        </p:blipFill>
        <p:spPr>
          <a:xfrm>
            <a:off x="7392233" y="4845606"/>
            <a:ext cx="6621661" cy="91440"/>
          </a:xfrm>
          <a:prstGeom prst="rect">
            <a:avLst/>
          </a:prstGeom>
        </p:spPr>
      </p:pic>
      <p:pic>
        <p:nvPicPr>
          <p:cNvPr id="36" name="Image 16" descr="preencoded.png"/>
          <p:cNvPicPr>
            <a:picLocks noChangeAspect="1"/>
          </p:cNvPicPr>
          <p:nvPr/>
        </p:nvPicPr>
        <p:blipFill>
          <a:blip r:embed="rId4"/>
          <a:stretch>
            <a:fillRect/>
          </a:stretch>
        </p:blipFill>
        <p:spPr>
          <a:xfrm>
            <a:off x="10471845" y="4637365"/>
            <a:ext cx="462320" cy="462320"/>
          </a:xfrm>
          <a:prstGeom prst="rect">
            <a:avLst/>
          </a:prstGeom>
        </p:spPr>
      </p:pic>
      <p:pic>
        <p:nvPicPr>
          <p:cNvPr id="37" name="Image 17" descr="preencoded.png"/>
          <p:cNvPicPr>
            <a:picLocks noChangeAspect="1"/>
          </p:cNvPicPr>
          <p:nvPr/>
        </p:nvPicPr>
        <p:blipFill>
          <a:blip r:embed="rId10"/>
          <a:stretch>
            <a:fillRect/>
          </a:stretch>
        </p:blipFill>
        <p:spPr>
          <a:xfrm>
            <a:off x="10610552" y="4752975"/>
            <a:ext cx="184904" cy="231100"/>
          </a:xfrm>
          <a:prstGeom prst="rect">
            <a:avLst/>
          </a:prstGeom>
        </p:spPr>
      </p:pic>
      <p:sp>
        <p:nvSpPr>
          <p:cNvPr id="38" name="Text 18"/>
          <p:cNvSpPr/>
          <p:nvPr/>
        </p:nvSpPr>
        <p:spPr>
          <a:xfrm>
            <a:off x="7569160" y="5253752"/>
            <a:ext cx="2749987" cy="253365"/>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Collections &amp; Cash Application</a:t>
            </a:r>
            <a:endParaRPr lang="en-US" sz="1550" dirty="0"/>
          </a:p>
        </p:txBody>
      </p:sp>
      <p:sp>
        <p:nvSpPr>
          <p:cNvPr id="39" name="Text 19"/>
          <p:cNvSpPr/>
          <p:nvPr/>
        </p:nvSpPr>
        <p:spPr>
          <a:xfrm>
            <a:off x="7569160" y="5599509"/>
            <a:ext cx="6267807" cy="246698"/>
          </a:xfrm>
          <a:prstGeom prst="rect">
            <a:avLst/>
          </a:prstGeom>
          <a:noFill/>
          <a:ln/>
        </p:spPr>
        <p:txBody>
          <a:bodyPr wrap="non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Trace receipts for unapplied cash.</a:t>
            </a:r>
            <a:endParaRPr lang="en-US" sz="1200" dirty="0"/>
          </a:p>
        </p:txBody>
      </p:sp>
      <p:sp>
        <p:nvSpPr>
          <p:cNvPr id="40" name="Shape 20"/>
          <p:cNvSpPr/>
          <p:nvPr/>
        </p:nvSpPr>
        <p:spPr>
          <a:xfrm>
            <a:off x="616506" y="6408301"/>
            <a:ext cx="6621661" cy="1401366"/>
          </a:xfrm>
          <a:prstGeom prst="roundRect">
            <a:avLst>
              <a:gd name="adj" fmla="val 7830"/>
            </a:avLst>
          </a:prstGeom>
          <a:solidFill>
            <a:srgbClr val="E5F6FF"/>
          </a:solidFill>
          <a:ln/>
        </p:spPr>
        <p:txBody>
          <a:bodyPr/>
          <a:lstStyle/>
          <a:p>
            <a:endParaRPr lang="en-US"/>
          </a:p>
        </p:txBody>
      </p:sp>
      <p:pic>
        <p:nvPicPr>
          <p:cNvPr id="41" name="Image 18" descr="preencoded.png"/>
          <p:cNvPicPr>
            <a:picLocks noChangeAspect="1"/>
          </p:cNvPicPr>
          <p:nvPr/>
        </p:nvPicPr>
        <p:blipFill>
          <a:blip r:embed="rId3"/>
          <a:stretch>
            <a:fillRect/>
          </a:stretch>
        </p:blipFill>
        <p:spPr>
          <a:xfrm>
            <a:off x="616506" y="6385441"/>
            <a:ext cx="6621661" cy="91440"/>
          </a:xfrm>
          <a:prstGeom prst="rect">
            <a:avLst/>
          </a:prstGeom>
        </p:spPr>
      </p:pic>
      <p:pic>
        <p:nvPicPr>
          <p:cNvPr id="42" name="Image 19" descr="preencoded.png"/>
          <p:cNvPicPr>
            <a:picLocks noChangeAspect="1"/>
          </p:cNvPicPr>
          <p:nvPr/>
        </p:nvPicPr>
        <p:blipFill>
          <a:blip r:embed="rId4"/>
          <a:stretch>
            <a:fillRect/>
          </a:stretch>
        </p:blipFill>
        <p:spPr>
          <a:xfrm>
            <a:off x="3696117" y="6177201"/>
            <a:ext cx="462320" cy="462320"/>
          </a:xfrm>
          <a:prstGeom prst="rect">
            <a:avLst/>
          </a:prstGeom>
        </p:spPr>
      </p:pic>
      <p:pic>
        <p:nvPicPr>
          <p:cNvPr id="43" name="Image 20" descr="preencoded.png"/>
          <p:cNvPicPr>
            <a:picLocks noChangeAspect="1"/>
          </p:cNvPicPr>
          <p:nvPr/>
        </p:nvPicPr>
        <p:blipFill>
          <a:blip r:embed="rId11"/>
          <a:stretch>
            <a:fillRect/>
          </a:stretch>
        </p:blipFill>
        <p:spPr>
          <a:xfrm>
            <a:off x="3834825" y="6292810"/>
            <a:ext cx="184904" cy="231100"/>
          </a:xfrm>
          <a:prstGeom prst="rect">
            <a:avLst/>
          </a:prstGeom>
        </p:spPr>
      </p:pic>
      <p:sp>
        <p:nvSpPr>
          <p:cNvPr id="44" name="Text 21"/>
          <p:cNvSpPr/>
          <p:nvPr/>
        </p:nvSpPr>
        <p:spPr>
          <a:xfrm>
            <a:off x="793433" y="6793587"/>
            <a:ext cx="2028111" cy="253365"/>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KPI Review</a:t>
            </a:r>
            <a:endParaRPr lang="en-US" sz="1550" dirty="0"/>
          </a:p>
        </p:txBody>
      </p:sp>
      <p:sp>
        <p:nvSpPr>
          <p:cNvPr id="45" name="Text 22"/>
          <p:cNvSpPr/>
          <p:nvPr/>
        </p:nvSpPr>
        <p:spPr>
          <a:xfrm>
            <a:off x="793433" y="7139345"/>
            <a:ext cx="6267807" cy="493395"/>
          </a:xfrm>
          <a:prstGeom prst="rect">
            <a:avLst/>
          </a:prstGeom>
          <a:noFill/>
          <a:ln/>
        </p:spPr>
        <p:txBody>
          <a:bodyPr wrap="squar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Days Sales Outstanding (DSO), dispute rates, order cycle time; investigate anomalies.</a:t>
            </a:r>
            <a:endParaRPr lang="en-US" sz="1200" dirty="0"/>
          </a:p>
        </p:txBody>
      </p:sp>
      <p:sp>
        <p:nvSpPr>
          <p:cNvPr id="46" name="Shape 23"/>
          <p:cNvSpPr/>
          <p:nvPr/>
        </p:nvSpPr>
        <p:spPr>
          <a:xfrm>
            <a:off x="7392233" y="6408301"/>
            <a:ext cx="6621661" cy="1401366"/>
          </a:xfrm>
          <a:prstGeom prst="roundRect">
            <a:avLst>
              <a:gd name="adj" fmla="val 7830"/>
            </a:avLst>
          </a:prstGeom>
          <a:solidFill>
            <a:srgbClr val="E5F6FF"/>
          </a:solidFill>
          <a:ln/>
        </p:spPr>
        <p:txBody>
          <a:bodyPr/>
          <a:lstStyle/>
          <a:p>
            <a:endParaRPr lang="en-US"/>
          </a:p>
        </p:txBody>
      </p:sp>
      <p:pic>
        <p:nvPicPr>
          <p:cNvPr id="47" name="Image 21" descr="preencoded.png"/>
          <p:cNvPicPr>
            <a:picLocks noChangeAspect="1"/>
          </p:cNvPicPr>
          <p:nvPr/>
        </p:nvPicPr>
        <p:blipFill>
          <a:blip r:embed="rId3"/>
          <a:stretch>
            <a:fillRect/>
          </a:stretch>
        </p:blipFill>
        <p:spPr>
          <a:xfrm>
            <a:off x="7392233" y="6385441"/>
            <a:ext cx="6621661" cy="91440"/>
          </a:xfrm>
          <a:prstGeom prst="rect">
            <a:avLst/>
          </a:prstGeom>
        </p:spPr>
      </p:pic>
      <p:pic>
        <p:nvPicPr>
          <p:cNvPr id="48" name="Image 22" descr="preencoded.png"/>
          <p:cNvPicPr>
            <a:picLocks noChangeAspect="1"/>
          </p:cNvPicPr>
          <p:nvPr/>
        </p:nvPicPr>
        <p:blipFill>
          <a:blip r:embed="rId4"/>
          <a:stretch>
            <a:fillRect/>
          </a:stretch>
        </p:blipFill>
        <p:spPr>
          <a:xfrm>
            <a:off x="10471845" y="6177201"/>
            <a:ext cx="462320" cy="462320"/>
          </a:xfrm>
          <a:prstGeom prst="rect">
            <a:avLst/>
          </a:prstGeom>
        </p:spPr>
      </p:pic>
      <p:pic>
        <p:nvPicPr>
          <p:cNvPr id="49" name="Image 23" descr="preencoded.png"/>
          <p:cNvPicPr>
            <a:picLocks noChangeAspect="1"/>
          </p:cNvPicPr>
          <p:nvPr/>
        </p:nvPicPr>
        <p:blipFill>
          <a:blip r:embed="rId12"/>
          <a:stretch>
            <a:fillRect/>
          </a:stretch>
        </p:blipFill>
        <p:spPr>
          <a:xfrm>
            <a:off x="10610552" y="6292810"/>
            <a:ext cx="184904" cy="231100"/>
          </a:xfrm>
          <a:prstGeom prst="rect">
            <a:avLst/>
          </a:prstGeom>
        </p:spPr>
      </p:pic>
      <p:sp>
        <p:nvSpPr>
          <p:cNvPr id="50" name="Text 24"/>
          <p:cNvSpPr/>
          <p:nvPr/>
        </p:nvSpPr>
        <p:spPr>
          <a:xfrm>
            <a:off x="7569160" y="6793587"/>
            <a:ext cx="2028111" cy="253365"/>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Red Flag Analysis</a:t>
            </a:r>
            <a:endParaRPr lang="en-US" sz="1550" dirty="0"/>
          </a:p>
        </p:txBody>
      </p:sp>
      <p:sp>
        <p:nvSpPr>
          <p:cNvPr id="51" name="Text 25"/>
          <p:cNvSpPr/>
          <p:nvPr/>
        </p:nvSpPr>
        <p:spPr>
          <a:xfrm>
            <a:off x="7569160" y="7139345"/>
            <a:ext cx="6267807" cy="246698"/>
          </a:xfrm>
          <a:prstGeom prst="rect">
            <a:avLst/>
          </a:prstGeom>
          <a:noFill/>
          <a:ln/>
        </p:spPr>
        <p:txBody>
          <a:bodyPr wrap="none" lIns="0" tIns="0" rIns="0" bIns="0" rtlCol="0" anchor="t"/>
          <a:lstStyle/>
          <a:p>
            <a:pPr marL="0" indent="0" algn="l">
              <a:lnSpc>
                <a:spcPts val="1900"/>
              </a:lnSpc>
              <a:buNone/>
            </a:pPr>
            <a:r>
              <a:rPr lang="en-US" sz="1200" dirty="0">
                <a:solidFill>
                  <a:srgbClr val="384653"/>
                </a:solidFill>
                <a:latin typeface="Montserrat" pitchFamily="34" charset="0"/>
                <a:ea typeface="Montserrat" pitchFamily="34" charset="-122"/>
                <a:cs typeface="Montserrat" pitchFamily="34" charset="-120"/>
              </a:rPr>
              <a:t>Excessive discounts, frequent returns, manual overrides, data silos.</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446264" y="597575"/>
            <a:ext cx="7737872" cy="449223"/>
          </a:xfrm>
          <a:prstGeom prst="rect">
            <a:avLst/>
          </a:prstGeom>
          <a:noFill/>
          <a:ln/>
        </p:spPr>
        <p:txBody>
          <a:bodyPr wrap="none" lIns="0" tIns="0" rIns="0" bIns="0" rtlCol="0" anchor="t"/>
          <a:lstStyle/>
          <a:p>
            <a:pPr marL="0" indent="0" algn="ctr">
              <a:lnSpc>
                <a:spcPts val="3500"/>
              </a:lnSpc>
              <a:buNone/>
            </a:pPr>
            <a:r>
              <a:rPr lang="en-US" sz="2800" b="1" dirty="0">
                <a:solidFill>
                  <a:srgbClr val="2E3C4E"/>
                </a:solidFill>
                <a:latin typeface="Barlow Bold" pitchFamily="34" charset="0"/>
                <a:ea typeface="Barlow Bold" pitchFamily="34" charset="-122"/>
                <a:cs typeface="Barlow Bold" pitchFamily="34" charset="-120"/>
              </a:rPr>
              <a:t>Record-to-Report (R2R) Review by Internal Audit</a:t>
            </a:r>
            <a:endParaRPr lang="en-US" sz="2800" dirty="0"/>
          </a:p>
        </p:txBody>
      </p:sp>
      <p:sp>
        <p:nvSpPr>
          <p:cNvPr id="3" name="Text 1"/>
          <p:cNvSpPr/>
          <p:nvPr/>
        </p:nvSpPr>
        <p:spPr>
          <a:xfrm>
            <a:off x="682943" y="1388269"/>
            <a:ext cx="13264515" cy="546259"/>
          </a:xfrm>
          <a:prstGeom prst="rect">
            <a:avLst/>
          </a:prstGeom>
          <a:noFill/>
          <a:ln/>
        </p:spPr>
        <p:txBody>
          <a:bodyPr wrap="squar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The R2R cycle is crucial for accurate financial reporting. Internal audit ensures the integrity of financial statements and compliance with accounting standards. Key audit considerations include:</a:t>
            </a:r>
            <a:endParaRPr lang="en-US" sz="1300" dirty="0"/>
          </a:p>
        </p:txBody>
      </p:sp>
      <p:sp>
        <p:nvSpPr>
          <p:cNvPr id="4" name="Shape 2"/>
          <p:cNvSpPr/>
          <p:nvPr/>
        </p:nvSpPr>
        <p:spPr>
          <a:xfrm>
            <a:off x="682943" y="2126575"/>
            <a:ext cx="6546890" cy="1316593"/>
          </a:xfrm>
          <a:prstGeom prst="roundRect">
            <a:avLst>
              <a:gd name="adj" fmla="val 8334"/>
            </a:avLst>
          </a:prstGeom>
          <a:solidFill>
            <a:srgbClr val="F4FBFF"/>
          </a:solidFill>
          <a:ln w="22860">
            <a:solidFill>
              <a:srgbClr val="BACFDD"/>
            </a:solidFill>
            <a:prstDash val="solid"/>
          </a:ln>
        </p:spPr>
        <p:txBody>
          <a:bodyPr/>
          <a:lstStyle/>
          <a:p>
            <a:endParaRPr lang="en-US"/>
          </a:p>
        </p:txBody>
      </p:sp>
      <p:pic>
        <p:nvPicPr>
          <p:cNvPr id="5" name="Image 0" descr="preencoded.png"/>
          <p:cNvPicPr>
            <a:picLocks noChangeAspect="1"/>
          </p:cNvPicPr>
          <p:nvPr/>
        </p:nvPicPr>
        <p:blipFill>
          <a:blip r:embed="rId3"/>
          <a:stretch>
            <a:fillRect/>
          </a:stretch>
        </p:blipFill>
        <p:spPr>
          <a:xfrm>
            <a:off x="660083" y="2126575"/>
            <a:ext cx="91440" cy="1316593"/>
          </a:xfrm>
          <a:prstGeom prst="rect">
            <a:avLst/>
          </a:prstGeom>
        </p:spPr>
      </p:pic>
      <p:sp>
        <p:nvSpPr>
          <p:cNvPr id="6" name="Text 3"/>
          <p:cNvSpPr/>
          <p:nvPr/>
        </p:nvSpPr>
        <p:spPr>
          <a:xfrm>
            <a:off x="945118" y="2320171"/>
            <a:ext cx="4419957" cy="280749"/>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General Ledger &amp; Sub-Ledger Reconciliation</a:t>
            </a:r>
            <a:endParaRPr lang="en-US" sz="1750" dirty="0"/>
          </a:p>
        </p:txBody>
      </p:sp>
      <p:sp>
        <p:nvSpPr>
          <p:cNvPr id="7" name="Text 4"/>
          <p:cNvSpPr/>
          <p:nvPr/>
        </p:nvSpPr>
        <p:spPr>
          <a:xfrm>
            <a:off x="945118" y="2703314"/>
            <a:ext cx="6091118" cy="273129"/>
          </a:xfrm>
          <a:prstGeom prst="rect">
            <a:avLst/>
          </a:prstGeom>
          <a:noFill/>
          <a:ln/>
        </p:spPr>
        <p:txBody>
          <a:bodyPr wrap="non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Test completeness and accuracy of postings.</a:t>
            </a:r>
            <a:endParaRPr lang="en-US" sz="1300" dirty="0"/>
          </a:p>
        </p:txBody>
      </p:sp>
      <p:sp>
        <p:nvSpPr>
          <p:cNvPr id="8" name="Shape 5"/>
          <p:cNvSpPr/>
          <p:nvPr/>
        </p:nvSpPr>
        <p:spPr>
          <a:xfrm>
            <a:off x="7400568" y="2126575"/>
            <a:ext cx="6546890" cy="1316593"/>
          </a:xfrm>
          <a:prstGeom prst="roundRect">
            <a:avLst>
              <a:gd name="adj" fmla="val 8334"/>
            </a:avLst>
          </a:prstGeom>
          <a:solidFill>
            <a:srgbClr val="F4FBFF"/>
          </a:solidFill>
          <a:ln w="22860">
            <a:solidFill>
              <a:srgbClr val="BACFDD"/>
            </a:solidFill>
            <a:prstDash val="solid"/>
          </a:ln>
        </p:spPr>
        <p:txBody>
          <a:bodyPr/>
          <a:lstStyle/>
          <a:p>
            <a:endParaRPr lang="en-US"/>
          </a:p>
        </p:txBody>
      </p:sp>
      <p:pic>
        <p:nvPicPr>
          <p:cNvPr id="9" name="Image 1" descr="preencoded.png"/>
          <p:cNvPicPr>
            <a:picLocks noChangeAspect="1"/>
          </p:cNvPicPr>
          <p:nvPr/>
        </p:nvPicPr>
        <p:blipFill>
          <a:blip r:embed="rId3"/>
          <a:stretch>
            <a:fillRect/>
          </a:stretch>
        </p:blipFill>
        <p:spPr>
          <a:xfrm>
            <a:off x="7377708" y="2126575"/>
            <a:ext cx="91440" cy="1316593"/>
          </a:xfrm>
          <a:prstGeom prst="rect">
            <a:avLst/>
          </a:prstGeom>
        </p:spPr>
      </p:pic>
      <p:sp>
        <p:nvSpPr>
          <p:cNvPr id="10" name="Text 6"/>
          <p:cNvSpPr/>
          <p:nvPr/>
        </p:nvSpPr>
        <p:spPr>
          <a:xfrm>
            <a:off x="7662743" y="2320171"/>
            <a:ext cx="2246828" cy="280749"/>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Journal Entry Controls</a:t>
            </a:r>
            <a:endParaRPr lang="en-US" sz="1750" dirty="0"/>
          </a:p>
        </p:txBody>
      </p:sp>
      <p:sp>
        <p:nvSpPr>
          <p:cNvPr id="11" name="Text 7"/>
          <p:cNvSpPr/>
          <p:nvPr/>
        </p:nvSpPr>
        <p:spPr>
          <a:xfrm>
            <a:off x="7662743" y="2703314"/>
            <a:ext cx="6091118" cy="546259"/>
          </a:xfrm>
          <a:prstGeom prst="rect">
            <a:avLst/>
          </a:prstGeom>
          <a:noFill/>
          <a:ln/>
        </p:spPr>
        <p:txBody>
          <a:bodyPr wrap="squar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Review documentation, and approvals, supporting segregation of duties.</a:t>
            </a:r>
            <a:endParaRPr lang="en-US" sz="1300" dirty="0"/>
          </a:p>
        </p:txBody>
      </p:sp>
      <p:sp>
        <p:nvSpPr>
          <p:cNvPr id="12" name="Shape 8"/>
          <p:cNvSpPr/>
          <p:nvPr/>
        </p:nvSpPr>
        <p:spPr>
          <a:xfrm>
            <a:off x="682943" y="3613904"/>
            <a:ext cx="6546890" cy="1043464"/>
          </a:xfrm>
          <a:prstGeom prst="roundRect">
            <a:avLst>
              <a:gd name="adj" fmla="val 10516"/>
            </a:avLst>
          </a:prstGeom>
          <a:solidFill>
            <a:srgbClr val="F4FBFF"/>
          </a:solidFill>
          <a:ln w="22860">
            <a:solidFill>
              <a:srgbClr val="BACFDD"/>
            </a:solidFill>
            <a:prstDash val="solid"/>
          </a:ln>
        </p:spPr>
        <p:txBody>
          <a:bodyPr/>
          <a:lstStyle/>
          <a:p>
            <a:endParaRPr lang="en-US"/>
          </a:p>
        </p:txBody>
      </p:sp>
      <p:pic>
        <p:nvPicPr>
          <p:cNvPr id="13" name="Image 2" descr="preencoded.png"/>
          <p:cNvPicPr>
            <a:picLocks noChangeAspect="1"/>
          </p:cNvPicPr>
          <p:nvPr/>
        </p:nvPicPr>
        <p:blipFill>
          <a:blip r:embed="rId4"/>
          <a:stretch>
            <a:fillRect/>
          </a:stretch>
        </p:blipFill>
        <p:spPr>
          <a:xfrm>
            <a:off x="660083" y="3613904"/>
            <a:ext cx="91440" cy="1043464"/>
          </a:xfrm>
          <a:prstGeom prst="rect">
            <a:avLst/>
          </a:prstGeom>
        </p:spPr>
      </p:pic>
      <p:sp>
        <p:nvSpPr>
          <p:cNvPr id="14" name="Text 9"/>
          <p:cNvSpPr/>
          <p:nvPr/>
        </p:nvSpPr>
        <p:spPr>
          <a:xfrm>
            <a:off x="945118" y="3807500"/>
            <a:ext cx="2246828" cy="280749"/>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Period Close Process</a:t>
            </a:r>
            <a:endParaRPr lang="en-US" sz="1750" dirty="0"/>
          </a:p>
        </p:txBody>
      </p:sp>
      <p:sp>
        <p:nvSpPr>
          <p:cNvPr id="15" name="Text 10"/>
          <p:cNvSpPr/>
          <p:nvPr/>
        </p:nvSpPr>
        <p:spPr>
          <a:xfrm>
            <a:off x="945118" y="4190643"/>
            <a:ext cx="6091118" cy="273129"/>
          </a:xfrm>
          <a:prstGeom prst="rect">
            <a:avLst/>
          </a:prstGeom>
          <a:noFill/>
          <a:ln/>
        </p:spPr>
        <p:txBody>
          <a:bodyPr wrap="non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Assess timeliness, accuracy of accruals, provisions, and adjustments.</a:t>
            </a:r>
            <a:endParaRPr lang="en-US" sz="1300" dirty="0"/>
          </a:p>
        </p:txBody>
      </p:sp>
      <p:sp>
        <p:nvSpPr>
          <p:cNvPr id="16" name="Shape 11"/>
          <p:cNvSpPr/>
          <p:nvPr/>
        </p:nvSpPr>
        <p:spPr>
          <a:xfrm>
            <a:off x="7400568" y="3613904"/>
            <a:ext cx="6546890" cy="1043464"/>
          </a:xfrm>
          <a:prstGeom prst="roundRect">
            <a:avLst>
              <a:gd name="adj" fmla="val 10516"/>
            </a:avLst>
          </a:prstGeom>
          <a:solidFill>
            <a:srgbClr val="F4FBFF"/>
          </a:solidFill>
          <a:ln w="22860">
            <a:solidFill>
              <a:srgbClr val="BACFDD"/>
            </a:solidFill>
            <a:prstDash val="solid"/>
          </a:ln>
        </p:spPr>
        <p:txBody>
          <a:bodyPr/>
          <a:lstStyle/>
          <a:p>
            <a:endParaRPr lang="en-US"/>
          </a:p>
        </p:txBody>
      </p:sp>
      <p:pic>
        <p:nvPicPr>
          <p:cNvPr id="17" name="Image 3" descr="preencoded.png"/>
          <p:cNvPicPr>
            <a:picLocks noChangeAspect="1"/>
          </p:cNvPicPr>
          <p:nvPr/>
        </p:nvPicPr>
        <p:blipFill>
          <a:blip r:embed="rId4"/>
          <a:stretch>
            <a:fillRect/>
          </a:stretch>
        </p:blipFill>
        <p:spPr>
          <a:xfrm>
            <a:off x="7377708" y="3613904"/>
            <a:ext cx="91440" cy="1043464"/>
          </a:xfrm>
          <a:prstGeom prst="rect">
            <a:avLst/>
          </a:prstGeom>
        </p:spPr>
      </p:pic>
      <p:sp>
        <p:nvSpPr>
          <p:cNvPr id="18" name="Text 12"/>
          <p:cNvSpPr/>
          <p:nvPr/>
        </p:nvSpPr>
        <p:spPr>
          <a:xfrm>
            <a:off x="7662743" y="3807500"/>
            <a:ext cx="2989778" cy="280749"/>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Financial Statement Accuracy</a:t>
            </a:r>
            <a:endParaRPr lang="en-US" sz="1750" dirty="0"/>
          </a:p>
        </p:txBody>
      </p:sp>
      <p:sp>
        <p:nvSpPr>
          <p:cNvPr id="19" name="Text 13"/>
          <p:cNvSpPr/>
          <p:nvPr/>
        </p:nvSpPr>
        <p:spPr>
          <a:xfrm>
            <a:off x="7662743" y="4190643"/>
            <a:ext cx="6091118" cy="273129"/>
          </a:xfrm>
          <a:prstGeom prst="rect">
            <a:avLst/>
          </a:prstGeom>
          <a:noFill/>
          <a:ln/>
        </p:spPr>
        <p:txBody>
          <a:bodyPr wrap="non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Cross-check trial balance to statements; perform variance analysis.</a:t>
            </a:r>
            <a:endParaRPr lang="en-US" sz="1300" dirty="0"/>
          </a:p>
        </p:txBody>
      </p:sp>
      <p:sp>
        <p:nvSpPr>
          <p:cNvPr id="20" name="Shape 14"/>
          <p:cNvSpPr/>
          <p:nvPr/>
        </p:nvSpPr>
        <p:spPr>
          <a:xfrm>
            <a:off x="682943" y="4828103"/>
            <a:ext cx="6546890" cy="1316593"/>
          </a:xfrm>
          <a:prstGeom prst="roundRect">
            <a:avLst>
              <a:gd name="adj" fmla="val 8334"/>
            </a:avLst>
          </a:prstGeom>
          <a:solidFill>
            <a:srgbClr val="F4FBFF"/>
          </a:solidFill>
          <a:ln w="22860">
            <a:solidFill>
              <a:srgbClr val="BACFDD"/>
            </a:solidFill>
            <a:prstDash val="solid"/>
          </a:ln>
        </p:spPr>
        <p:txBody>
          <a:bodyPr/>
          <a:lstStyle/>
          <a:p>
            <a:endParaRPr lang="en-US"/>
          </a:p>
        </p:txBody>
      </p:sp>
      <p:pic>
        <p:nvPicPr>
          <p:cNvPr id="21" name="Image 4" descr="preencoded.png"/>
          <p:cNvPicPr>
            <a:picLocks noChangeAspect="1"/>
          </p:cNvPicPr>
          <p:nvPr/>
        </p:nvPicPr>
        <p:blipFill>
          <a:blip r:embed="rId3"/>
          <a:stretch>
            <a:fillRect/>
          </a:stretch>
        </p:blipFill>
        <p:spPr>
          <a:xfrm>
            <a:off x="660083" y="4828103"/>
            <a:ext cx="91440" cy="1316593"/>
          </a:xfrm>
          <a:prstGeom prst="rect">
            <a:avLst/>
          </a:prstGeom>
        </p:spPr>
      </p:pic>
      <p:sp>
        <p:nvSpPr>
          <p:cNvPr id="22" name="Text 15"/>
          <p:cNvSpPr/>
          <p:nvPr/>
        </p:nvSpPr>
        <p:spPr>
          <a:xfrm>
            <a:off x="945118" y="5021699"/>
            <a:ext cx="3054429" cy="280749"/>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Compliance &amp; System Controls</a:t>
            </a:r>
            <a:endParaRPr lang="en-US" sz="1750" dirty="0"/>
          </a:p>
        </p:txBody>
      </p:sp>
      <p:sp>
        <p:nvSpPr>
          <p:cNvPr id="23" name="Text 16"/>
          <p:cNvSpPr/>
          <p:nvPr/>
        </p:nvSpPr>
        <p:spPr>
          <a:xfrm>
            <a:off x="945118" y="5404842"/>
            <a:ext cx="6091118" cy="546259"/>
          </a:xfrm>
          <a:prstGeom prst="rect">
            <a:avLst/>
          </a:prstGeom>
          <a:noFill/>
          <a:ln/>
        </p:spPr>
        <p:txBody>
          <a:bodyPr wrap="squar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Verify adherence to accounting standards, tax laws, regulatory, and disclosure norms.</a:t>
            </a:r>
            <a:endParaRPr lang="en-US" sz="1300" dirty="0"/>
          </a:p>
        </p:txBody>
      </p:sp>
      <p:sp>
        <p:nvSpPr>
          <p:cNvPr id="24" name="Shape 17"/>
          <p:cNvSpPr/>
          <p:nvPr/>
        </p:nvSpPr>
        <p:spPr>
          <a:xfrm>
            <a:off x="7400568" y="4828103"/>
            <a:ext cx="6546890" cy="1316593"/>
          </a:xfrm>
          <a:prstGeom prst="roundRect">
            <a:avLst>
              <a:gd name="adj" fmla="val 8334"/>
            </a:avLst>
          </a:prstGeom>
          <a:solidFill>
            <a:srgbClr val="F4FBFF"/>
          </a:solidFill>
          <a:ln w="22860">
            <a:solidFill>
              <a:srgbClr val="BACFDD"/>
            </a:solidFill>
            <a:prstDash val="solid"/>
          </a:ln>
        </p:spPr>
        <p:txBody>
          <a:bodyPr/>
          <a:lstStyle/>
          <a:p>
            <a:endParaRPr lang="en-US"/>
          </a:p>
        </p:txBody>
      </p:sp>
      <p:pic>
        <p:nvPicPr>
          <p:cNvPr id="25" name="Image 5" descr="preencoded.png"/>
          <p:cNvPicPr>
            <a:picLocks noChangeAspect="1"/>
          </p:cNvPicPr>
          <p:nvPr/>
        </p:nvPicPr>
        <p:blipFill>
          <a:blip r:embed="rId3"/>
          <a:stretch>
            <a:fillRect/>
          </a:stretch>
        </p:blipFill>
        <p:spPr>
          <a:xfrm>
            <a:off x="7377708" y="4828103"/>
            <a:ext cx="91440" cy="1316593"/>
          </a:xfrm>
          <a:prstGeom prst="rect">
            <a:avLst/>
          </a:prstGeom>
        </p:spPr>
      </p:pic>
      <p:sp>
        <p:nvSpPr>
          <p:cNvPr id="26" name="Text 18"/>
          <p:cNvSpPr/>
          <p:nvPr/>
        </p:nvSpPr>
        <p:spPr>
          <a:xfrm>
            <a:off x="7662743" y="5021699"/>
            <a:ext cx="2246828" cy="280749"/>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Automation</a:t>
            </a:r>
            <a:endParaRPr lang="en-US" sz="1750" dirty="0"/>
          </a:p>
        </p:txBody>
      </p:sp>
      <p:sp>
        <p:nvSpPr>
          <p:cNvPr id="27" name="Text 19"/>
          <p:cNvSpPr/>
          <p:nvPr/>
        </p:nvSpPr>
        <p:spPr>
          <a:xfrm>
            <a:off x="7662743" y="5404842"/>
            <a:ext cx="6091118" cy="273129"/>
          </a:xfrm>
          <a:prstGeom prst="rect">
            <a:avLst/>
          </a:prstGeom>
          <a:noFill/>
          <a:ln/>
        </p:spPr>
        <p:txBody>
          <a:bodyPr wrap="non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Evaluate ERP configurations, access rights, and change management.</a:t>
            </a:r>
            <a:endParaRPr lang="en-US" sz="1300" dirty="0"/>
          </a:p>
        </p:txBody>
      </p:sp>
      <p:sp>
        <p:nvSpPr>
          <p:cNvPr id="28" name="Shape 20"/>
          <p:cNvSpPr/>
          <p:nvPr/>
        </p:nvSpPr>
        <p:spPr>
          <a:xfrm>
            <a:off x="682943" y="6315432"/>
            <a:ext cx="6546890" cy="1316593"/>
          </a:xfrm>
          <a:prstGeom prst="roundRect">
            <a:avLst>
              <a:gd name="adj" fmla="val 8334"/>
            </a:avLst>
          </a:prstGeom>
          <a:solidFill>
            <a:srgbClr val="F4FBFF"/>
          </a:solidFill>
          <a:ln w="22860">
            <a:solidFill>
              <a:srgbClr val="BACFDD"/>
            </a:solidFill>
            <a:prstDash val="solid"/>
          </a:ln>
        </p:spPr>
        <p:txBody>
          <a:bodyPr/>
          <a:lstStyle/>
          <a:p>
            <a:endParaRPr lang="en-US"/>
          </a:p>
        </p:txBody>
      </p:sp>
      <p:pic>
        <p:nvPicPr>
          <p:cNvPr id="29" name="Image 6" descr="preencoded.png"/>
          <p:cNvPicPr>
            <a:picLocks noChangeAspect="1"/>
          </p:cNvPicPr>
          <p:nvPr/>
        </p:nvPicPr>
        <p:blipFill>
          <a:blip r:embed="rId3"/>
          <a:stretch>
            <a:fillRect/>
          </a:stretch>
        </p:blipFill>
        <p:spPr>
          <a:xfrm>
            <a:off x="660083" y="6315432"/>
            <a:ext cx="91440" cy="1316593"/>
          </a:xfrm>
          <a:prstGeom prst="rect">
            <a:avLst/>
          </a:prstGeom>
        </p:spPr>
      </p:pic>
      <p:sp>
        <p:nvSpPr>
          <p:cNvPr id="30" name="Text 21"/>
          <p:cNvSpPr/>
          <p:nvPr/>
        </p:nvSpPr>
        <p:spPr>
          <a:xfrm>
            <a:off x="945118" y="6509028"/>
            <a:ext cx="2800707" cy="280749"/>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Audit Trail &amp; Documentation</a:t>
            </a:r>
            <a:endParaRPr lang="en-US" sz="1750" dirty="0"/>
          </a:p>
        </p:txBody>
      </p:sp>
      <p:sp>
        <p:nvSpPr>
          <p:cNvPr id="31" name="Text 22"/>
          <p:cNvSpPr/>
          <p:nvPr/>
        </p:nvSpPr>
        <p:spPr>
          <a:xfrm>
            <a:off x="945118" y="6892171"/>
            <a:ext cx="6091118" cy="546259"/>
          </a:xfrm>
          <a:prstGeom prst="rect">
            <a:avLst/>
          </a:prstGeom>
          <a:noFill/>
          <a:ln/>
        </p:spPr>
        <p:txBody>
          <a:bodyPr wrap="squar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Ensure all entries and reports are supported for internal/external audit readiness.</a:t>
            </a:r>
            <a:endParaRPr lang="en-US" sz="1300" dirty="0"/>
          </a:p>
        </p:txBody>
      </p:sp>
      <p:sp>
        <p:nvSpPr>
          <p:cNvPr id="32" name="Shape 23"/>
          <p:cNvSpPr/>
          <p:nvPr/>
        </p:nvSpPr>
        <p:spPr>
          <a:xfrm>
            <a:off x="7400568" y="6315432"/>
            <a:ext cx="6546890" cy="1316593"/>
          </a:xfrm>
          <a:prstGeom prst="roundRect">
            <a:avLst>
              <a:gd name="adj" fmla="val 8334"/>
            </a:avLst>
          </a:prstGeom>
          <a:solidFill>
            <a:srgbClr val="F4FBFF"/>
          </a:solidFill>
          <a:ln w="22860">
            <a:solidFill>
              <a:srgbClr val="BACFDD"/>
            </a:solidFill>
            <a:prstDash val="solid"/>
          </a:ln>
        </p:spPr>
        <p:txBody>
          <a:bodyPr/>
          <a:lstStyle/>
          <a:p>
            <a:endParaRPr lang="en-US"/>
          </a:p>
        </p:txBody>
      </p:sp>
      <p:pic>
        <p:nvPicPr>
          <p:cNvPr id="33" name="Image 7" descr="preencoded.png"/>
          <p:cNvPicPr>
            <a:picLocks noChangeAspect="1"/>
          </p:cNvPicPr>
          <p:nvPr/>
        </p:nvPicPr>
        <p:blipFill>
          <a:blip r:embed="rId3"/>
          <a:stretch>
            <a:fillRect/>
          </a:stretch>
        </p:blipFill>
        <p:spPr>
          <a:xfrm>
            <a:off x="7377708" y="6315432"/>
            <a:ext cx="91440" cy="1316593"/>
          </a:xfrm>
          <a:prstGeom prst="rect">
            <a:avLst/>
          </a:prstGeom>
        </p:spPr>
      </p:pic>
      <p:sp>
        <p:nvSpPr>
          <p:cNvPr id="34" name="Text 24"/>
          <p:cNvSpPr/>
          <p:nvPr/>
        </p:nvSpPr>
        <p:spPr>
          <a:xfrm>
            <a:off x="7662743" y="6509028"/>
            <a:ext cx="2246828" cy="280749"/>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Analytical Review</a:t>
            </a:r>
            <a:endParaRPr lang="en-US" sz="1750" dirty="0"/>
          </a:p>
        </p:txBody>
      </p:sp>
      <p:sp>
        <p:nvSpPr>
          <p:cNvPr id="35" name="Text 25"/>
          <p:cNvSpPr/>
          <p:nvPr/>
        </p:nvSpPr>
        <p:spPr>
          <a:xfrm>
            <a:off x="7662743" y="6892171"/>
            <a:ext cx="6091118" cy="273129"/>
          </a:xfrm>
          <a:prstGeom prst="rect">
            <a:avLst/>
          </a:prstGeom>
          <a:noFill/>
          <a:ln/>
        </p:spPr>
        <p:txBody>
          <a:bodyPr wrap="none" lIns="0" tIns="0" rIns="0" bIns="0" rtlCol="0" anchor="t"/>
          <a:lstStyle/>
          <a:p>
            <a:pPr marL="0" indent="0" algn="l">
              <a:lnSpc>
                <a:spcPts val="2150"/>
              </a:lnSpc>
              <a:buNone/>
            </a:pPr>
            <a:r>
              <a:rPr lang="en-US" sz="1300" dirty="0">
                <a:solidFill>
                  <a:srgbClr val="384653"/>
                </a:solidFill>
                <a:latin typeface="Montserrat" pitchFamily="34" charset="0"/>
                <a:ea typeface="Montserrat" pitchFamily="34" charset="-122"/>
                <a:cs typeface="Montserrat" pitchFamily="34" charset="-120"/>
              </a:rPr>
              <a:t>Trend and ratio analysis to detect unusual fluctuations.</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1114</Words>
  <Application>Microsoft Office PowerPoint</Application>
  <PresentationFormat>Custom</PresentationFormat>
  <Paragraphs>135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Montserrat</vt:lpstr>
      <vt:lpstr>Barlow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Vikas Jalan</dc:creator>
  <cp:lastModifiedBy>jtib7</cp:lastModifiedBy>
  <cp:revision>2</cp:revision>
  <dcterms:created xsi:type="dcterms:W3CDTF">2025-08-14T07:13:24Z</dcterms:created>
  <dcterms:modified xsi:type="dcterms:W3CDTF">2025-08-14T07:34:57Z</dcterms:modified>
</cp:coreProperties>
</file>