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6" r:id="rId2"/>
    <p:sldId id="257" r:id="rId3"/>
    <p:sldId id="258" r:id="rId4"/>
    <p:sldId id="269" r:id="rId5"/>
    <p:sldId id="261" r:id="rId6"/>
    <p:sldId id="262" r:id="rId7"/>
    <p:sldId id="263" r:id="rId8"/>
    <p:sldId id="271" r:id="rId9"/>
    <p:sldId id="270" r:id="rId10"/>
    <p:sldId id="272" r:id="rId11"/>
    <p:sldId id="273" r:id="rId12"/>
    <p:sldId id="274" r:id="rId13"/>
    <p:sldId id="268" r:id="rId14"/>
  </p:sldIdLst>
  <p:sldSz cx="12192000" cy="6858000"/>
  <p:notesSz cx="6858000" cy="9144000"/>
  <p:embeddedFontLst>
    <p:embeddedFont>
      <p:font typeface="Bahnschrift" panose="020B0502040204020203" pitchFamily="3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3C34C-83DB-47C8-8FCC-07E97E0AC8A0}" v="58" dt="2025-12-25T08:04:2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D6081218-899C-37EF-DA38-C68682A2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>
            <a:extLst>
              <a:ext uri="{FF2B5EF4-FFF2-40B4-BE49-F238E27FC236}">
                <a16:creationId xmlns:a16="http://schemas.microsoft.com/office/drawing/2014/main" id="{B3CC1484-3388-D72C-AC29-FAF4A2CE8A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>
            <a:extLst>
              <a:ext uri="{FF2B5EF4-FFF2-40B4-BE49-F238E27FC236}">
                <a16:creationId xmlns:a16="http://schemas.microsoft.com/office/drawing/2014/main" id="{2C5D88BD-53C0-6F91-60C2-3B7BEC3CC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17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33C98D42-9ECA-0413-4573-A39F7F58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>
            <a:extLst>
              <a:ext uri="{FF2B5EF4-FFF2-40B4-BE49-F238E27FC236}">
                <a16:creationId xmlns:a16="http://schemas.microsoft.com/office/drawing/2014/main" id="{5E5D1E4A-BD27-1030-2EA8-9D778EB9B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>
            <a:extLst>
              <a:ext uri="{FF2B5EF4-FFF2-40B4-BE49-F238E27FC236}">
                <a16:creationId xmlns:a16="http://schemas.microsoft.com/office/drawing/2014/main" id="{EA6FF43F-7153-D666-3109-10CD52A94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51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7E9E0EB3-83DD-657C-DE06-24325CB2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>
            <a:extLst>
              <a:ext uri="{FF2B5EF4-FFF2-40B4-BE49-F238E27FC236}">
                <a16:creationId xmlns:a16="http://schemas.microsoft.com/office/drawing/2014/main" id="{785154C3-018A-E349-7A84-841F129F8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>
            <a:extLst>
              <a:ext uri="{FF2B5EF4-FFF2-40B4-BE49-F238E27FC236}">
                <a16:creationId xmlns:a16="http://schemas.microsoft.com/office/drawing/2014/main" id="{66B08AE3-5ADF-EA36-D8CE-70178D203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20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0824E47F-7108-F8D1-6F0C-5A3122EC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>
            <a:extLst>
              <a:ext uri="{FF2B5EF4-FFF2-40B4-BE49-F238E27FC236}">
                <a16:creationId xmlns:a16="http://schemas.microsoft.com/office/drawing/2014/main" id="{C2C1DFB1-04B0-E9A4-CB40-1D3D49942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>
            <a:extLst>
              <a:ext uri="{FF2B5EF4-FFF2-40B4-BE49-F238E27FC236}">
                <a16:creationId xmlns:a16="http://schemas.microsoft.com/office/drawing/2014/main" id="{35C770F1-835F-917B-7604-F3E42CF34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05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52178FA4-306C-4F81-C063-9B3C9456C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>
            <a:extLst>
              <a:ext uri="{FF2B5EF4-FFF2-40B4-BE49-F238E27FC236}">
                <a16:creationId xmlns:a16="http://schemas.microsoft.com/office/drawing/2014/main" id="{8F1DDD14-9331-3310-75BF-F8AF92C4F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>
            <a:extLst>
              <a:ext uri="{FF2B5EF4-FFF2-40B4-BE49-F238E27FC236}">
                <a16:creationId xmlns:a16="http://schemas.microsoft.com/office/drawing/2014/main" id="{553C6E04-4D39-1343-07E7-B0CD482DE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28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8FD52EAD-E6A8-130A-1936-BEBF0B801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>
            <a:extLst>
              <a:ext uri="{FF2B5EF4-FFF2-40B4-BE49-F238E27FC236}">
                <a16:creationId xmlns:a16="http://schemas.microsoft.com/office/drawing/2014/main" id="{EE2F589B-FB49-CC97-227F-08F7A7CE31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>
            <a:extLst>
              <a:ext uri="{FF2B5EF4-FFF2-40B4-BE49-F238E27FC236}">
                <a16:creationId xmlns:a16="http://schemas.microsoft.com/office/drawing/2014/main" id="{E23CF7ED-ADFF-54BB-C510-B6C5BA821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1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162FC-4512-B04C-25B1-A267F0A0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9771"/>
            <a:ext cx="12192000" cy="74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E7A5B963-D44C-3611-07DC-73BCBA59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descr="image.png">
            <a:extLst>
              <a:ext uri="{FF2B5EF4-FFF2-40B4-BE49-F238E27FC236}">
                <a16:creationId xmlns:a16="http://schemas.microsoft.com/office/drawing/2014/main" id="{4C071915-1EF7-9827-AAFE-BBCB5E355C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>
            <a:extLst>
              <a:ext uri="{FF2B5EF4-FFF2-40B4-BE49-F238E27FC236}">
                <a16:creationId xmlns:a16="http://schemas.microsoft.com/office/drawing/2014/main" id="{41AB9C6E-BBA7-1F44-77D1-6A7CC02EE8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99519"/>
            <a:ext cx="3499055" cy="290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>
            <a:extLst>
              <a:ext uri="{FF2B5EF4-FFF2-40B4-BE49-F238E27FC236}">
                <a16:creationId xmlns:a16="http://schemas.microsoft.com/office/drawing/2014/main" id="{6AC26591-0EB3-A09A-F7C6-BDC007EF6643}"/>
              </a:ext>
            </a:extLst>
          </p:cNvPr>
          <p:cNvSpPr txBox="1"/>
          <p:nvPr/>
        </p:nvSpPr>
        <p:spPr>
          <a:xfrm>
            <a:off x="889205" y="2667672"/>
            <a:ext cx="11165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endParaRPr u="sng" dirty="0"/>
          </a:p>
        </p:txBody>
      </p:sp>
      <p:sp>
        <p:nvSpPr>
          <p:cNvPr id="200" name="Google Shape;200;p19">
            <a:extLst>
              <a:ext uri="{FF2B5EF4-FFF2-40B4-BE49-F238E27FC236}">
                <a16:creationId xmlns:a16="http://schemas.microsoft.com/office/drawing/2014/main" id="{72C6A2A7-52ED-A9F9-35F5-3A77489923B5}"/>
              </a:ext>
            </a:extLst>
          </p:cNvPr>
          <p:cNvSpPr txBox="1"/>
          <p:nvPr/>
        </p:nvSpPr>
        <p:spPr>
          <a:xfrm>
            <a:off x="817921" y="3351516"/>
            <a:ext cx="2375719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issued on 31st March, cheque realized in April</a:t>
            </a:r>
          </a:p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" name="Google Shape;210;p19">
            <a:extLst>
              <a:ext uri="{FF2B5EF4-FFF2-40B4-BE49-F238E27FC236}">
                <a16:creationId xmlns:a16="http://schemas.microsoft.com/office/drawing/2014/main" id="{8EA5DF70-4651-EAF8-6AAA-10617FB3A1D4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CASE STUDY - PREMIUM</a:t>
            </a:r>
            <a:endParaRPr dirty="0"/>
          </a:p>
        </p:txBody>
      </p:sp>
      <p:sp>
        <p:nvSpPr>
          <p:cNvPr id="211" name="Google Shape;211;p19">
            <a:extLst>
              <a:ext uri="{FF2B5EF4-FFF2-40B4-BE49-F238E27FC236}">
                <a16:creationId xmlns:a16="http://schemas.microsoft.com/office/drawing/2014/main" id="{ECBF4F5C-D9CC-8645-D8AA-AD59DC463899}"/>
              </a:ext>
            </a:extLst>
          </p:cNvPr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94;p19" descr="image.png">
            <a:extLst>
              <a:ext uri="{FF2B5EF4-FFF2-40B4-BE49-F238E27FC236}">
                <a16:creationId xmlns:a16="http://schemas.microsoft.com/office/drawing/2014/main" id="{CD411C71-727E-DE71-C64E-BFFFD39163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2309" y="2299519"/>
            <a:ext cx="3499055" cy="290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4;p19" descr="image.png">
            <a:extLst>
              <a:ext uri="{FF2B5EF4-FFF2-40B4-BE49-F238E27FC236}">
                <a16:creationId xmlns:a16="http://schemas.microsoft.com/office/drawing/2014/main" id="{C0094120-2B67-2BD6-964A-769ACA3812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487" y="2299519"/>
            <a:ext cx="3499055" cy="29054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7496D-653F-261B-A8B0-614A8B1BA9CB}"/>
              </a:ext>
            </a:extLst>
          </p:cNvPr>
          <p:cNvSpPr txBox="1"/>
          <p:nvPr/>
        </p:nvSpPr>
        <p:spPr>
          <a:xfrm>
            <a:off x="4805209" y="2621505"/>
            <a:ext cx="22319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334155"/>
                </a:solidFill>
                <a:latin typeface="Montserrat"/>
                <a:sym typeface="Montserrat"/>
              </a:rPr>
              <a:t>AUDIT CONCERN</a:t>
            </a:r>
            <a:endParaRPr lang="en-US" sz="1600" b="1" u="sng" dirty="0">
              <a:solidFill>
                <a:srgbClr val="334155"/>
              </a:solidFill>
              <a:latin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1D470-B32D-DA99-3112-21A74DCB0ECC}"/>
              </a:ext>
            </a:extLst>
          </p:cNvPr>
          <p:cNvSpPr txBox="1"/>
          <p:nvPr/>
        </p:nvSpPr>
        <p:spPr>
          <a:xfrm>
            <a:off x="4746216" y="3351516"/>
            <a:ext cx="3215148" cy="74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Violation of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64VB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Insurance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8A29F-A2E4-AF62-15A0-2215E56036B9}"/>
              </a:ext>
            </a:extLst>
          </p:cNvPr>
          <p:cNvSpPr txBox="1"/>
          <p:nvPr/>
        </p:nvSpPr>
        <p:spPr>
          <a:xfrm>
            <a:off x="8672052" y="2622921"/>
            <a:ext cx="3215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334155"/>
                </a:solidFill>
                <a:latin typeface="Montserrat"/>
                <a:sym typeface="Montserrat"/>
              </a:rPr>
              <a:t>AUDIT RESPONSE</a:t>
            </a:r>
            <a:endParaRPr lang="en-US" sz="1600" b="1" u="sng" dirty="0">
              <a:solidFill>
                <a:srgbClr val="334155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920D2-397E-CEAE-7DC5-4945E84F2B15}"/>
              </a:ext>
            </a:extLst>
          </p:cNvPr>
          <p:cNvSpPr txBox="1"/>
          <p:nvPr/>
        </p:nvSpPr>
        <p:spPr>
          <a:xfrm>
            <a:off x="8603840" y="3279771"/>
            <a:ext cx="2910348" cy="10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Emphasis of Matter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Observation</a:t>
            </a:r>
          </a:p>
        </p:txBody>
      </p:sp>
    </p:spTree>
    <p:extLst>
      <p:ext uri="{BB962C8B-B14F-4D97-AF65-F5344CB8AC3E}">
        <p14:creationId xmlns:p14="http://schemas.microsoft.com/office/powerpoint/2010/main" val="14402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6363D8FC-EE25-4405-DB40-FB366802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descr="image.png">
            <a:extLst>
              <a:ext uri="{FF2B5EF4-FFF2-40B4-BE49-F238E27FC236}">
                <a16:creationId xmlns:a16="http://schemas.microsoft.com/office/drawing/2014/main" id="{EDE719A1-85F0-2452-40F9-2A7665E37C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>
            <a:extLst>
              <a:ext uri="{FF2B5EF4-FFF2-40B4-BE49-F238E27FC236}">
                <a16:creationId xmlns:a16="http://schemas.microsoft.com/office/drawing/2014/main" id="{AD04E8CC-7057-ACEC-9567-F1883700F3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6267" y="2504407"/>
            <a:ext cx="3499055" cy="290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>
            <a:extLst>
              <a:ext uri="{FF2B5EF4-FFF2-40B4-BE49-F238E27FC236}">
                <a16:creationId xmlns:a16="http://schemas.microsoft.com/office/drawing/2014/main" id="{31B9EB87-FD81-AE0C-C4B3-082ECECFEB63}"/>
              </a:ext>
            </a:extLst>
          </p:cNvPr>
          <p:cNvSpPr txBox="1"/>
          <p:nvPr/>
        </p:nvSpPr>
        <p:spPr>
          <a:xfrm>
            <a:off x="1734779" y="2813104"/>
            <a:ext cx="11165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endParaRPr u="sng" dirty="0"/>
          </a:p>
        </p:txBody>
      </p:sp>
      <p:sp>
        <p:nvSpPr>
          <p:cNvPr id="200" name="Google Shape;200;p19">
            <a:extLst>
              <a:ext uri="{FF2B5EF4-FFF2-40B4-BE49-F238E27FC236}">
                <a16:creationId xmlns:a16="http://schemas.microsoft.com/office/drawing/2014/main" id="{E45B88CB-4ED0-D6C7-83EB-5BF40DFA283C}"/>
              </a:ext>
            </a:extLst>
          </p:cNvPr>
          <p:cNvSpPr txBox="1"/>
          <p:nvPr/>
        </p:nvSpPr>
        <p:spPr>
          <a:xfrm>
            <a:off x="1575926" y="3368022"/>
            <a:ext cx="2366809" cy="209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Surveyor assessed loss at ₹5 lakh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Claim settled at ₹8 lakh without justification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" name="Google Shape;210;p19">
            <a:extLst>
              <a:ext uri="{FF2B5EF4-FFF2-40B4-BE49-F238E27FC236}">
                <a16:creationId xmlns:a16="http://schemas.microsoft.com/office/drawing/2014/main" id="{E21819EA-F40E-64E3-53C3-FCD5BB2D7B42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CASE STUDY - CLAIM</a:t>
            </a:r>
            <a:endParaRPr dirty="0"/>
          </a:p>
        </p:txBody>
      </p:sp>
      <p:sp>
        <p:nvSpPr>
          <p:cNvPr id="211" name="Google Shape;211;p19">
            <a:extLst>
              <a:ext uri="{FF2B5EF4-FFF2-40B4-BE49-F238E27FC236}">
                <a16:creationId xmlns:a16="http://schemas.microsoft.com/office/drawing/2014/main" id="{B9347FD0-B937-CCD9-B75B-47F07A2EBDA3}"/>
              </a:ext>
            </a:extLst>
          </p:cNvPr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94;p19" descr="image.png">
            <a:extLst>
              <a:ext uri="{FF2B5EF4-FFF2-40B4-BE49-F238E27FC236}">
                <a16:creationId xmlns:a16="http://schemas.microsoft.com/office/drawing/2014/main" id="{86C55F28-1E97-9A44-89C4-0DBA761796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019" y="2504406"/>
            <a:ext cx="3499055" cy="29054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D6C3F-E8DB-1D8B-5650-8FF44A0E1681}"/>
              </a:ext>
            </a:extLst>
          </p:cNvPr>
          <p:cNvSpPr txBox="1"/>
          <p:nvPr/>
        </p:nvSpPr>
        <p:spPr>
          <a:xfrm>
            <a:off x="7449702" y="2766937"/>
            <a:ext cx="2833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334155"/>
                </a:solidFill>
                <a:latin typeface="Montserrat"/>
                <a:sym typeface="Montserrat"/>
              </a:rPr>
              <a:t>AUDIT OBSERVATION</a:t>
            </a:r>
            <a:endParaRPr lang="en-US" sz="1600" b="1" u="sng" dirty="0">
              <a:solidFill>
                <a:srgbClr val="334155"/>
              </a:solidFill>
              <a:latin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E1953-B23F-AC57-89E3-FD228AFC28EF}"/>
              </a:ext>
            </a:extLst>
          </p:cNvPr>
          <p:cNvSpPr txBox="1"/>
          <p:nvPr/>
        </p:nvSpPr>
        <p:spPr>
          <a:xfrm>
            <a:off x="7449702" y="3368022"/>
            <a:ext cx="3215148" cy="74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 internal controls &amp; lack of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328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12FB45B7-B814-4E25-686C-B18D3DF6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descr="image.png">
            <a:extLst>
              <a:ext uri="{FF2B5EF4-FFF2-40B4-BE49-F238E27FC236}">
                <a16:creationId xmlns:a16="http://schemas.microsoft.com/office/drawing/2014/main" id="{2E222D2F-36EA-B563-64EF-0F1C58DB56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>
            <a:extLst>
              <a:ext uri="{FF2B5EF4-FFF2-40B4-BE49-F238E27FC236}">
                <a16:creationId xmlns:a16="http://schemas.microsoft.com/office/drawing/2014/main" id="{F04A1A38-DB52-2914-3E3C-DDC35ACA01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33686"/>
            <a:ext cx="5381625" cy="373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>
            <a:extLst>
              <a:ext uri="{FF2B5EF4-FFF2-40B4-BE49-F238E27FC236}">
                <a16:creationId xmlns:a16="http://schemas.microsoft.com/office/drawing/2014/main" id="{D46B1C7A-8326-6F23-467F-BE86463650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2833686"/>
            <a:ext cx="5381625" cy="373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>
            <a:extLst>
              <a:ext uri="{FF2B5EF4-FFF2-40B4-BE49-F238E27FC236}">
                <a16:creationId xmlns:a16="http://schemas.microsoft.com/office/drawing/2014/main" id="{82540A83-A04A-A9EA-0A25-FCC45AE5BF0C}"/>
              </a:ext>
            </a:extLst>
          </p:cNvPr>
          <p:cNvSpPr txBox="1"/>
          <p:nvPr/>
        </p:nvSpPr>
        <p:spPr>
          <a:xfrm>
            <a:off x="1390650" y="3081337"/>
            <a:ext cx="4170521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sng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Collection Account</a:t>
            </a:r>
            <a:endParaRPr u="sng" dirty="0"/>
          </a:p>
        </p:txBody>
      </p:sp>
      <p:sp>
        <p:nvSpPr>
          <p:cNvPr id="200" name="Google Shape;200;p19">
            <a:extLst>
              <a:ext uri="{FF2B5EF4-FFF2-40B4-BE49-F238E27FC236}">
                <a16:creationId xmlns:a16="http://schemas.microsoft.com/office/drawing/2014/main" id="{3FD250F4-EEE5-2F3F-C998-1B8293CC19A6}"/>
              </a:ext>
            </a:extLst>
          </p:cNvPr>
          <p:cNvSpPr txBox="1"/>
          <p:nvPr/>
        </p:nvSpPr>
        <p:spPr>
          <a:xfrm>
            <a:off x="1409700" y="3477011"/>
            <a:ext cx="4276725" cy="297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Cash collections not deposited / not credited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Cheque collections not deposited / not credited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BANCA 1&amp;2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Bancassurance collections-Excess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NEFT 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NEFT / RTGS / EDC / EPG collections not credited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 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Other collections not credited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 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Funds transfers OUT - not accounted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 2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Funds transfers IN - not accounted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 2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Cheques returned - Other reasons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 1&amp;2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Bank Credits not accounted 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Bank Debits not accounted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 1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Other adjustments to be accounted</a:t>
            </a:r>
          </a:p>
        </p:txBody>
      </p:sp>
      <p:sp>
        <p:nvSpPr>
          <p:cNvPr id="202" name="Google Shape;202;p19">
            <a:extLst>
              <a:ext uri="{FF2B5EF4-FFF2-40B4-BE49-F238E27FC236}">
                <a16:creationId xmlns:a16="http://schemas.microsoft.com/office/drawing/2014/main" id="{9AB18EDD-5598-8AE0-D8CF-95A8105FA20C}"/>
              </a:ext>
            </a:extLst>
          </p:cNvPr>
          <p:cNvSpPr txBox="1"/>
          <p:nvPr/>
        </p:nvSpPr>
        <p:spPr>
          <a:xfrm>
            <a:off x="7077075" y="3071812"/>
            <a:ext cx="3490436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sng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Disbursement Account</a:t>
            </a:r>
            <a:endParaRPr u="sng" dirty="0"/>
          </a:p>
        </p:txBody>
      </p:sp>
      <p:sp>
        <p:nvSpPr>
          <p:cNvPr id="203" name="Google Shape;203;p19">
            <a:extLst>
              <a:ext uri="{FF2B5EF4-FFF2-40B4-BE49-F238E27FC236}">
                <a16:creationId xmlns:a16="http://schemas.microsoft.com/office/drawing/2014/main" id="{A1F3C305-5A40-B2E7-111B-0A7DE511A8CA}"/>
              </a:ext>
            </a:extLst>
          </p:cNvPr>
          <p:cNvSpPr txBox="1"/>
          <p:nvPr/>
        </p:nvSpPr>
        <p:spPr>
          <a:xfrm>
            <a:off x="7058025" y="3486843"/>
            <a:ext cx="3762375" cy="325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</a:rPr>
              <a:t>C1</a:t>
            </a:r>
            <a:r>
              <a:rPr lang="en-US" sz="1100" dirty="0">
                <a:solidFill>
                  <a:schemeClr val="tx1"/>
                </a:solidFill>
              </a:rPr>
              <a:t>-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Cheque/ECS/NEFT not presented/processed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C2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Amount deposited but not credited by bank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C5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Credits found in passbook but not in our books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C6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Debits found in passbook but not in our books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C8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Transfer effected by the bank but not accounted by us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C9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Amount debited by the bank but not accounted by us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C10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Amounts wrongly debited by us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C11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Amounts wrongly credited by us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C12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Other adjustments (</a:t>
            </a:r>
            <a:r>
              <a:rPr lang="en-US" sz="11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feed not posted)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" name="Google Shape;210;p19">
            <a:extLst>
              <a:ext uri="{FF2B5EF4-FFF2-40B4-BE49-F238E27FC236}">
                <a16:creationId xmlns:a16="http://schemas.microsoft.com/office/drawing/2014/main" id="{2D95387B-CC43-51C4-BF57-9E16B63D1B63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Bank Reconciliation Statement (BRS)</a:t>
            </a:r>
            <a:endParaRPr dirty="0"/>
          </a:p>
        </p:txBody>
      </p:sp>
      <p:sp>
        <p:nvSpPr>
          <p:cNvPr id="211" name="Google Shape;211;p19">
            <a:extLst>
              <a:ext uri="{FF2B5EF4-FFF2-40B4-BE49-F238E27FC236}">
                <a16:creationId xmlns:a16="http://schemas.microsoft.com/office/drawing/2014/main" id="{3043C144-1A15-266E-B5C9-DAD58856A7EF}"/>
              </a:ext>
            </a:extLst>
          </p:cNvPr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B0220-81D3-874C-7548-54BA333F4D48}"/>
              </a:ext>
            </a:extLst>
          </p:cNvPr>
          <p:cNvSpPr txBox="1"/>
          <p:nvPr/>
        </p:nvSpPr>
        <p:spPr>
          <a:xfrm>
            <a:off x="747252" y="1681316"/>
            <a:ext cx="1045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It is reconciliation between Bank Balance as per Books and Bank Balance as per Bank Statement. It ensures accuracy and completeness of cash balances.</a:t>
            </a:r>
            <a:endParaRPr lang="en-IN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8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F8D2B-E3D5-5233-9EFE-8F2B17D7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94599" cy="8170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02BDB8-FE55-D1FE-CACA-9411B1A324A4}"/>
              </a:ext>
            </a:extLst>
          </p:cNvPr>
          <p:cNvSpPr txBox="1"/>
          <p:nvPr/>
        </p:nvSpPr>
        <p:spPr>
          <a:xfrm>
            <a:off x="2379406" y="1671485"/>
            <a:ext cx="7433188" cy="83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600" b="1" i="1" dirty="0">
                <a:solidFill>
                  <a:srgbClr val="1E3A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"In the world of General Insurance, Risk is the certainty, but Audit is the assurance that keeps the promise alive."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03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924" y="3563391"/>
            <a:ext cx="3492549" cy="29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0131" y="3563391"/>
            <a:ext cx="3492549" cy="29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21" y="3609159"/>
            <a:ext cx="3492549" cy="29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6626" y="360915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162482" y="4433972"/>
            <a:ext cx="231028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Statutory Compliance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866627" y="4908420"/>
            <a:ext cx="2901999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dirty="0"/>
              <a:t>Audit is mandated under the </a:t>
            </a:r>
            <a:r>
              <a:rPr lang="en-US" b="1" dirty="0"/>
              <a:t>Companies Act, 2013</a:t>
            </a:r>
            <a:r>
              <a:rPr lang="en-US" dirty="0"/>
              <a:t> and other governing laws to ensure accountability.</a:t>
            </a:r>
            <a:endParaRPr dirty="0"/>
          </a:p>
        </p:txBody>
      </p:sp>
      <p:pic>
        <p:nvPicPr>
          <p:cNvPr id="99" name="Google Shape;99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0" y="360915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862244" y="4442507"/>
            <a:ext cx="24403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IN" sz="1500" b="1" dirty="0">
                <a:solidFill>
                  <a:srgbClr val="1E40AF"/>
                </a:solidFill>
                <a:latin typeface="Montserrat"/>
              </a:rPr>
              <a:t>Materiality Concept</a:t>
            </a:r>
            <a:endParaRPr lang="en-US" sz="1500" b="1" dirty="0">
              <a:solidFill>
                <a:srgbClr val="1E40AF"/>
              </a:solidFill>
              <a:latin typeface="Montserra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4585405" y="4908420"/>
            <a:ext cx="29019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200" dirty="0"/>
              <a:t>Focus is on matters that may </a:t>
            </a:r>
            <a:r>
              <a:rPr lang="en-US" sz="1200" b="1" dirty="0"/>
              <a:t>influence the decisions of users</a:t>
            </a:r>
            <a:r>
              <a:rPr lang="en-US" sz="1200" dirty="0"/>
              <a:t> of financial statements.</a:t>
            </a:r>
            <a:endParaRPr dirty="0"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93293" y="3638041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9004186" y="4442507"/>
            <a:ext cx="174021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True &amp; Fair View</a:t>
            </a: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8423297" y="4908420"/>
            <a:ext cx="29019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200" dirty="0"/>
              <a:t>The primary objective is to express an opinion on whether financial statements present a </a:t>
            </a:r>
            <a:r>
              <a:rPr lang="en-US" sz="1200" b="1" dirty="0"/>
              <a:t>true and fair view</a:t>
            </a:r>
            <a:r>
              <a:rPr lang="en-US" sz="1200" dirty="0"/>
              <a:t>.</a:t>
            </a:r>
            <a:endParaRPr dirty="0"/>
          </a:p>
        </p:txBody>
      </p:sp>
      <p:pic>
        <p:nvPicPr>
          <p:cNvPr id="105" name="Google Shape;105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79501" y="3809624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53125" y="3808753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7606" y="3808753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571500" y="571500"/>
            <a:ext cx="116014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BASIS OF AUDIT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18E23-5B9E-72D2-8975-5DA870369A24}"/>
              </a:ext>
            </a:extLst>
          </p:cNvPr>
          <p:cNvSpPr txBox="1"/>
          <p:nvPr/>
        </p:nvSpPr>
        <p:spPr>
          <a:xfrm>
            <a:off x="658761" y="1614606"/>
            <a:ext cx="10884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Statutory Audit </a:t>
            </a:r>
            <a:r>
              <a:rPr lang="en-IN" dirty="0"/>
              <a:t>is a </a:t>
            </a:r>
            <a:r>
              <a:rPr lang="en-IN" b="1" dirty="0"/>
              <a:t>mandatory audit prescribed under law </a:t>
            </a:r>
            <a:r>
              <a:rPr lang="en-IN" dirty="0"/>
              <a:t>to ensure that the financial statements present a </a:t>
            </a:r>
            <a:r>
              <a:rPr lang="en-IN" b="1" dirty="0"/>
              <a:t>true and fair view</a:t>
            </a:r>
            <a:r>
              <a:rPr lang="en-IN" dirty="0"/>
              <a:t>.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Applicable Laws:</a:t>
            </a:r>
          </a:p>
          <a:p>
            <a:pPr marL="0" indent="0">
              <a:buNone/>
            </a:pPr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Companies Act, 2013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LLP Act, 2008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Insurance Act, 1938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571500" y="3938587"/>
            <a:ext cx="1104900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89743" y="3008561"/>
            <a:ext cx="323850" cy="32385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06083" y="3439413"/>
            <a:ext cx="26683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Phase 1: Auditor’s Appointment</a:t>
            </a:r>
            <a:endParaRPr dirty="0"/>
          </a:p>
        </p:txBody>
      </p:sp>
      <p:sp>
        <p:nvSpPr>
          <p:cNvPr id="118" name="Google Shape;118;p15"/>
          <p:cNvSpPr txBox="1"/>
          <p:nvPr/>
        </p:nvSpPr>
        <p:spPr>
          <a:xfrm>
            <a:off x="571500" y="4085332"/>
            <a:ext cx="2541240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19" name="Google Shape;119;p15"/>
          <p:cNvSpPr/>
          <p:nvPr/>
        </p:nvSpPr>
        <p:spPr>
          <a:xfrm>
            <a:off x="5670723" y="3009066"/>
            <a:ext cx="323850" cy="32385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379934" y="3429716"/>
            <a:ext cx="28939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50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Phase 2: Audit Pla</a:t>
            </a:r>
            <a:r>
              <a:rPr lang="en-US" sz="1500" b="1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nning</a:t>
            </a:r>
            <a:endParaRPr sz="1500" b="1" dirty="0">
              <a:solidFill>
                <a:srgbClr val="1E3A8A"/>
              </a:solidFill>
              <a:latin typeface="Montserra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556310" y="4635909"/>
            <a:ext cx="25412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b="1" dirty="0">
                <a:solidFill>
                  <a:srgbClr val="1E3A8A"/>
                </a:solidFill>
                <a:latin typeface="Montserrat"/>
                <a:sym typeface="Montserrat"/>
              </a:rPr>
              <a:t>Phase 5: Audit Testing</a:t>
            </a:r>
            <a:endParaRPr b="1" dirty="0">
              <a:solidFill>
                <a:srgbClr val="1E3A8A"/>
              </a:solidFill>
              <a:latin typeface="Montserra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9651703" y="2986410"/>
            <a:ext cx="323850" cy="32385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8479477" y="3439413"/>
            <a:ext cx="300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50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Phase 3: </a:t>
            </a:r>
            <a:r>
              <a:rPr lang="en-IN" sz="1500" b="1" dirty="0">
                <a:solidFill>
                  <a:srgbClr val="1E3A8A"/>
                </a:solidFill>
                <a:latin typeface="Montserrat"/>
              </a:rPr>
              <a:t>Understanding the business and its environment</a:t>
            </a:r>
            <a:endParaRPr sz="1500" b="1" dirty="0">
              <a:solidFill>
                <a:srgbClr val="1E3A8A"/>
              </a:solidFill>
              <a:latin typeface="Montserrat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8424171" y="4618008"/>
            <a:ext cx="277891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b="1" dirty="0">
                <a:solidFill>
                  <a:srgbClr val="1E3A8A"/>
                </a:solidFill>
                <a:latin typeface="Montserrat"/>
                <a:sym typeface="Montserrat"/>
              </a:rPr>
              <a:t>Phase 6: Reporting</a:t>
            </a:r>
            <a:endParaRPr lang="en-US" b="1" dirty="0">
              <a:solidFill>
                <a:srgbClr val="1E3A8A"/>
              </a:solidFill>
              <a:latin typeface="Montserrat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AUDIT PROCESS</a:t>
            </a:r>
            <a:endParaRPr dirty="0"/>
          </a:p>
        </p:txBody>
      </p:sp>
      <p:sp>
        <p:nvSpPr>
          <p:cNvPr id="129" name="Google Shape;129;p15"/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6;p15">
            <a:extLst>
              <a:ext uri="{FF2B5EF4-FFF2-40B4-BE49-F238E27FC236}">
                <a16:creationId xmlns:a16="http://schemas.microsoft.com/office/drawing/2014/main" id="{AF9F39DE-E948-FD82-A38E-FE70D9BB9041}"/>
              </a:ext>
            </a:extLst>
          </p:cNvPr>
          <p:cNvSpPr/>
          <p:nvPr/>
        </p:nvSpPr>
        <p:spPr>
          <a:xfrm>
            <a:off x="1689743" y="4167187"/>
            <a:ext cx="323850" cy="32385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F61BA-563A-3A66-8CFA-CED870C9AD1D}"/>
              </a:ext>
            </a:extLst>
          </p:cNvPr>
          <p:cNvSpPr txBox="1"/>
          <p:nvPr/>
        </p:nvSpPr>
        <p:spPr>
          <a:xfrm>
            <a:off x="-1254525" y="4585449"/>
            <a:ext cx="6212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40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Phase 4: </a:t>
            </a:r>
            <a:r>
              <a:rPr lang="en-IN" b="1" dirty="0">
                <a:solidFill>
                  <a:srgbClr val="1E3A8A"/>
                </a:solidFill>
                <a:latin typeface="Montserrat"/>
              </a:rPr>
              <a:t>Risk Assessment</a:t>
            </a:r>
            <a:endParaRPr lang="en-US" b="1" dirty="0">
              <a:solidFill>
                <a:srgbClr val="1E3A8A"/>
              </a:solidFill>
              <a:latin typeface="Montserrat"/>
            </a:endParaRPr>
          </a:p>
        </p:txBody>
      </p:sp>
      <p:sp>
        <p:nvSpPr>
          <p:cNvPr id="5" name="Google Shape;119;p15">
            <a:extLst>
              <a:ext uri="{FF2B5EF4-FFF2-40B4-BE49-F238E27FC236}">
                <a16:creationId xmlns:a16="http://schemas.microsoft.com/office/drawing/2014/main" id="{0A4C6804-3E65-5872-D866-8E13B05BBC35}"/>
              </a:ext>
            </a:extLst>
          </p:cNvPr>
          <p:cNvSpPr/>
          <p:nvPr/>
        </p:nvSpPr>
        <p:spPr>
          <a:xfrm>
            <a:off x="5670723" y="4167187"/>
            <a:ext cx="323850" cy="32385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8ABE20AE-485D-E810-37F7-43AFFAC32664}"/>
              </a:ext>
            </a:extLst>
          </p:cNvPr>
          <p:cNvSpPr/>
          <p:nvPr/>
        </p:nvSpPr>
        <p:spPr>
          <a:xfrm>
            <a:off x="9651703" y="4167187"/>
            <a:ext cx="323850" cy="32385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7B849A-9559-52E3-CE7D-B70620C75D32}"/>
              </a:ext>
            </a:extLst>
          </p:cNvPr>
          <p:cNvSpPr/>
          <p:nvPr/>
        </p:nvSpPr>
        <p:spPr>
          <a:xfrm>
            <a:off x="3112740" y="3008560"/>
            <a:ext cx="1014490" cy="418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885370C-D370-6B97-256D-2C2BE34E8EA2}"/>
              </a:ext>
            </a:extLst>
          </p:cNvPr>
          <p:cNvSpPr/>
          <p:nvPr/>
        </p:nvSpPr>
        <p:spPr>
          <a:xfrm>
            <a:off x="7385666" y="4217170"/>
            <a:ext cx="1014490" cy="418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9E0F99-1DC5-0522-AA9A-069E2BAF8CA7}"/>
              </a:ext>
            </a:extLst>
          </p:cNvPr>
          <p:cNvSpPr/>
          <p:nvPr/>
        </p:nvSpPr>
        <p:spPr>
          <a:xfrm>
            <a:off x="3112740" y="4233065"/>
            <a:ext cx="1014490" cy="418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EC0F634-6D62-33CC-7CB0-EE2964CE1E10}"/>
              </a:ext>
            </a:extLst>
          </p:cNvPr>
          <p:cNvSpPr/>
          <p:nvPr/>
        </p:nvSpPr>
        <p:spPr>
          <a:xfrm>
            <a:off x="7385666" y="2967326"/>
            <a:ext cx="1014490" cy="418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70406061-E586-6DA7-E1D5-4D42A87E7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descr="image.png">
            <a:extLst>
              <a:ext uri="{FF2B5EF4-FFF2-40B4-BE49-F238E27FC236}">
                <a16:creationId xmlns:a16="http://schemas.microsoft.com/office/drawing/2014/main" id="{873593EC-DDC1-9987-D95A-FF5F5FA47C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>
            <a:extLst>
              <a:ext uri="{FF2B5EF4-FFF2-40B4-BE49-F238E27FC236}">
                <a16:creationId xmlns:a16="http://schemas.microsoft.com/office/drawing/2014/main" id="{0482F367-C90A-0FCC-289B-00AC17A852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33687"/>
            <a:ext cx="53816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>
            <a:extLst>
              <a:ext uri="{FF2B5EF4-FFF2-40B4-BE49-F238E27FC236}">
                <a16:creationId xmlns:a16="http://schemas.microsoft.com/office/drawing/2014/main" id="{6FB7ECD3-0A8F-871A-020C-18E0C2B389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2833687"/>
            <a:ext cx="53816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image.png">
            <a:extLst>
              <a:ext uri="{FF2B5EF4-FFF2-40B4-BE49-F238E27FC236}">
                <a16:creationId xmlns:a16="http://schemas.microsoft.com/office/drawing/2014/main" id="{073B3283-A8D9-0872-3068-FE985DB148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00512"/>
            <a:ext cx="53816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 descr="image.png">
            <a:extLst>
              <a:ext uri="{FF2B5EF4-FFF2-40B4-BE49-F238E27FC236}">
                <a16:creationId xmlns:a16="http://schemas.microsoft.com/office/drawing/2014/main" id="{64BE9855-A3E0-840E-FA66-25CD326508B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8875" y="4100512"/>
            <a:ext cx="538162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>
            <a:extLst>
              <a:ext uri="{FF2B5EF4-FFF2-40B4-BE49-F238E27FC236}">
                <a16:creationId xmlns:a16="http://schemas.microsoft.com/office/drawing/2014/main" id="{E33B6C33-0CA4-9542-3C45-2EFB9FCE9DA3}"/>
              </a:ext>
            </a:extLst>
          </p:cNvPr>
          <p:cNvSpPr txBox="1"/>
          <p:nvPr/>
        </p:nvSpPr>
        <p:spPr>
          <a:xfrm>
            <a:off x="2201704" y="3201113"/>
            <a:ext cx="41705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4155"/>
                </a:solidFill>
                <a:latin typeface="Montserrat"/>
                <a:sym typeface="Montserrat"/>
              </a:rPr>
              <a:t>Nature of Business</a:t>
            </a:r>
            <a:endParaRPr sz="1800" dirty="0"/>
          </a:p>
        </p:txBody>
      </p:sp>
      <p:sp>
        <p:nvSpPr>
          <p:cNvPr id="202" name="Google Shape;202;p19">
            <a:extLst>
              <a:ext uri="{FF2B5EF4-FFF2-40B4-BE49-F238E27FC236}">
                <a16:creationId xmlns:a16="http://schemas.microsoft.com/office/drawing/2014/main" id="{4C1932DC-B4AF-8EA5-FA01-B30B21F6BB33}"/>
              </a:ext>
            </a:extLst>
          </p:cNvPr>
          <p:cNvSpPr txBox="1"/>
          <p:nvPr/>
        </p:nvSpPr>
        <p:spPr>
          <a:xfrm>
            <a:off x="8002429" y="3201113"/>
            <a:ext cx="34904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4155"/>
                </a:solidFill>
                <a:latin typeface="Montserrat"/>
                <a:sym typeface="Montserrat"/>
              </a:rPr>
              <a:t>Expense</a:t>
            </a:r>
            <a:r>
              <a:rPr lang="en-US" sz="1350" b="1" dirty="0">
                <a:solidFill>
                  <a:srgbClr val="334155"/>
                </a:solidFill>
                <a:latin typeface="Montserrat"/>
                <a:sym typeface="Montserrat"/>
              </a:rPr>
              <a:t> </a:t>
            </a:r>
            <a:r>
              <a:rPr lang="en-US" sz="1600" b="1" dirty="0">
                <a:solidFill>
                  <a:srgbClr val="334155"/>
                </a:solidFill>
                <a:latin typeface="Montserrat"/>
                <a:sym typeface="Montserrat"/>
              </a:rPr>
              <a:t>Pattern</a:t>
            </a:r>
            <a:endParaRPr sz="1600" b="1" dirty="0">
              <a:solidFill>
                <a:srgbClr val="334155"/>
              </a:solidFill>
              <a:latin typeface="Montserrat"/>
            </a:endParaRPr>
          </a:p>
        </p:txBody>
      </p:sp>
      <p:sp>
        <p:nvSpPr>
          <p:cNvPr id="205" name="Google Shape;205;p19">
            <a:extLst>
              <a:ext uri="{FF2B5EF4-FFF2-40B4-BE49-F238E27FC236}">
                <a16:creationId xmlns:a16="http://schemas.microsoft.com/office/drawing/2014/main" id="{3B56AD79-3461-194D-2EB2-2C68A594BD1F}"/>
              </a:ext>
            </a:extLst>
          </p:cNvPr>
          <p:cNvSpPr txBox="1"/>
          <p:nvPr/>
        </p:nvSpPr>
        <p:spPr>
          <a:xfrm>
            <a:off x="2365534" y="4467938"/>
            <a:ext cx="373046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600" b="1" dirty="0">
                <a:solidFill>
                  <a:srgbClr val="334155"/>
                </a:solidFill>
                <a:latin typeface="Montserrat"/>
                <a:sym typeface="Montserrat"/>
              </a:rPr>
              <a:t>Revenue Model</a:t>
            </a:r>
            <a:endParaRPr sz="1600" b="1" dirty="0">
              <a:solidFill>
                <a:srgbClr val="334155"/>
              </a:solidFill>
              <a:latin typeface="Montserrat"/>
            </a:endParaRPr>
          </a:p>
        </p:txBody>
      </p:sp>
      <p:sp>
        <p:nvSpPr>
          <p:cNvPr id="208" name="Google Shape;208;p19">
            <a:extLst>
              <a:ext uri="{FF2B5EF4-FFF2-40B4-BE49-F238E27FC236}">
                <a16:creationId xmlns:a16="http://schemas.microsoft.com/office/drawing/2014/main" id="{7F657003-45D6-85BA-0228-C3671C2F3252}"/>
              </a:ext>
            </a:extLst>
          </p:cNvPr>
          <p:cNvSpPr txBox="1"/>
          <p:nvPr/>
        </p:nvSpPr>
        <p:spPr>
          <a:xfrm>
            <a:off x="8002429" y="4467937"/>
            <a:ext cx="39504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IN" sz="1600" b="1" dirty="0">
                <a:solidFill>
                  <a:srgbClr val="334155"/>
                </a:solidFill>
                <a:latin typeface="Montserrat"/>
              </a:rPr>
              <a:t>Regulatory</a:t>
            </a:r>
            <a:r>
              <a:rPr lang="en-IN" sz="1600" dirty="0"/>
              <a:t> </a:t>
            </a:r>
            <a:r>
              <a:rPr lang="en-IN" sz="1600" b="1" dirty="0">
                <a:solidFill>
                  <a:srgbClr val="334155"/>
                </a:solidFill>
                <a:latin typeface="Montserrat"/>
              </a:rPr>
              <a:t>environment</a:t>
            </a:r>
            <a:endParaRPr sz="1600" b="1" dirty="0">
              <a:solidFill>
                <a:srgbClr val="334155"/>
              </a:solidFill>
              <a:latin typeface="Montserrat"/>
            </a:endParaRPr>
          </a:p>
        </p:txBody>
      </p:sp>
      <p:sp>
        <p:nvSpPr>
          <p:cNvPr id="210" name="Google Shape;210;p19">
            <a:extLst>
              <a:ext uri="{FF2B5EF4-FFF2-40B4-BE49-F238E27FC236}">
                <a16:creationId xmlns:a16="http://schemas.microsoft.com/office/drawing/2014/main" id="{1B6FE820-264F-7320-59BB-C750F70CBC58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UNDERSTANDING CLIENT’S BUSINESS</a:t>
            </a:r>
            <a:endParaRPr dirty="0"/>
          </a:p>
        </p:txBody>
      </p:sp>
      <p:sp>
        <p:nvSpPr>
          <p:cNvPr id="211" name="Google Shape;211;p19">
            <a:extLst>
              <a:ext uri="{FF2B5EF4-FFF2-40B4-BE49-F238E27FC236}">
                <a16:creationId xmlns:a16="http://schemas.microsoft.com/office/drawing/2014/main" id="{1AC97C51-03BF-74FA-B6E8-A6DB064F92C5}"/>
              </a:ext>
            </a:extLst>
          </p:cNvPr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73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828" y="1848364"/>
            <a:ext cx="3469558" cy="192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023024"/>
            <a:ext cx="5334000" cy="35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789268" y="1984924"/>
            <a:ext cx="20227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Sources of Premium</a:t>
            </a:r>
            <a:endParaRPr u="sng" dirty="0"/>
          </a:p>
        </p:txBody>
      </p:sp>
      <p:sp>
        <p:nvSpPr>
          <p:cNvPr id="178" name="Google Shape;178;p18"/>
          <p:cNvSpPr txBox="1"/>
          <p:nvPr/>
        </p:nvSpPr>
        <p:spPr>
          <a:xfrm>
            <a:off x="6589395" y="2621002"/>
            <a:ext cx="484060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Lines of Business (LOBs)</a:t>
            </a:r>
            <a:endParaRPr b="1" u="sng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700778" y="2284427"/>
            <a:ext cx="1621094" cy="213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Direct</a:t>
            </a:r>
          </a:p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Agent</a:t>
            </a:r>
          </a:p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Broker</a:t>
            </a:r>
          </a:p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Bancassurance</a:t>
            </a:r>
          </a:p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Co-insurance</a:t>
            </a:r>
          </a:p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75" b="1" dirty="0">
              <a:solidFill>
                <a:srgbClr val="3341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8"/>
          <p:cNvSpPr txBox="1"/>
          <p:nvPr/>
        </p:nvSpPr>
        <p:spPr>
          <a:xfrm>
            <a:off x="1095375" y="4168140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589395" y="3311164"/>
            <a:ext cx="4419600" cy="238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Fire Insurance</a:t>
            </a:r>
          </a:p>
          <a:p>
            <a:pPr marL="285750" marR="0" lvl="0" indent="-2857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Marine Insurance</a:t>
            </a:r>
          </a:p>
          <a:p>
            <a:pPr marL="285750" marR="0" lvl="0" indent="-2857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Motor Insurance</a:t>
            </a:r>
          </a:p>
          <a:p>
            <a:pPr marL="285750" marR="0" lvl="0" indent="-2857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Health Insurance</a:t>
            </a:r>
          </a:p>
          <a:p>
            <a:pPr marL="285750" marR="0" lvl="0" indent="-2857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Miscellaneous</a:t>
            </a:r>
          </a:p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75" b="1" dirty="0">
              <a:solidFill>
                <a:srgbClr val="3341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8"/>
          <p:cNvSpPr txBox="1"/>
          <p:nvPr/>
        </p:nvSpPr>
        <p:spPr>
          <a:xfrm>
            <a:off x="571500" y="571500"/>
            <a:ext cx="116014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GENERAL INSURANCE AUDIT AREAS</a:t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5;p18" descr="image.png">
            <a:extLst>
              <a:ext uri="{FF2B5EF4-FFF2-40B4-BE49-F238E27FC236}">
                <a16:creationId xmlns:a16="http://schemas.microsoft.com/office/drawing/2014/main" id="{4C8423ED-3C5E-A7B1-7009-D05D82BE7C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347" y="4135690"/>
            <a:ext cx="3481234" cy="1920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E70B6-3937-A0C8-391E-A7A027818F0E}"/>
              </a:ext>
            </a:extLst>
          </p:cNvPr>
          <p:cNvSpPr txBox="1"/>
          <p:nvPr/>
        </p:nvSpPr>
        <p:spPr>
          <a:xfrm>
            <a:off x="714375" y="42799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Co-Insurance</a:t>
            </a:r>
            <a:endParaRPr lang="en-US" u="sng" dirty="0"/>
          </a:p>
        </p:txBody>
      </p:sp>
      <p:sp>
        <p:nvSpPr>
          <p:cNvPr id="6" name="Google Shape;180;p18">
            <a:extLst>
              <a:ext uri="{FF2B5EF4-FFF2-40B4-BE49-F238E27FC236}">
                <a16:creationId xmlns:a16="http://schemas.microsoft.com/office/drawing/2014/main" id="{67D572A9-135E-2174-A409-C8C67B10CBDB}"/>
              </a:ext>
            </a:extLst>
          </p:cNvPr>
          <p:cNvSpPr txBox="1"/>
          <p:nvPr/>
        </p:nvSpPr>
        <p:spPr>
          <a:xfrm>
            <a:off x="661604" y="4587707"/>
            <a:ext cx="3300719" cy="152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Lead Co-Insurance: One insurer acts as the Lead Insurer.</a:t>
            </a:r>
          </a:p>
          <a:p>
            <a:pPr marL="171450" marR="0" lvl="0" indent="-17145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Following Co-Insurance: Other insurers act as Following Insurers</a:t>
            </a:r>
            <a:endParaRPr lang="en-US" sz="1200" b="1" i="0" u="none" strike="noStrike" cap="none" dirty="0">
              <a:solidFill>
                <a:srgbClr val="3341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33686"/>
            <a:ext cx="5381625" cy="289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2833686"/>
            <a:ext cx="5381625" cy="289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2971" y="3095624"/>
            <a:ext cx="1714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1390650" y="3081337"/>
            <a:ext cx="4170521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sng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Premium Cycle-Flow</a:t>
            </a:r>
            <a:endParaRPr u="sng" dirty="0"/>
          </a:p>
        </p:txBody>
      </p:sp>
      <p:sp>
        <p:nvSpPr>
          <p:cNvPr id="200" name="Google Shape;200;p19"/>
          <p:cNvSpPr txBox="1"/>
          <p:nvPr/>
        </p:nvSpPr>
        <p:spPr>
          <a:xfrm>
            <a:off x="1409700" y="3477011"/>
            <a:ext cx="4276725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 Received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Underwriting &amp; Rating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Collection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 Realization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Issuance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Accounting Entry</a:t>
            </a:r>
          </a:p>
        </p:txBody>
      </p:sp>
      <p:pic>
        <p:nvPicPr>
          <p:cNvPr id="201" name="Google Shape;201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62725" y="31077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 txBox="1"/>
          <p:nvPr/>
        </p:nvSpPr>
        <p:spPr>
          <a:xfrm>
            <a:off x="7077075" y="3071812"/>
            <a:ext cx="3490436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sng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Claims </a:t>
            </a:r>
            <a:r>
              <a:rPr lang="en-US" sz="1350" b="1" u="sng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Cycle-Flow</a:t>
            </a:r>
            <a:endParaRPr u="sng" dirty="0"/>
          </a:p>
        </p:txBody>
      </p:sp>
      <p:sp>
        <p:nvSpPr>
          <p:cNvPr id="203" name="Google Shape;203;p19"/>
          <p:cNvSpPr txBox="1"/>
          <p:nvPr/>
        </p:nvSpPr>
        <p:spPr>
          <a:xfrm>
            <a:off x="7058025" y="3486843"/>
            <a:ext cx="3762375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Claim Intimation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Surveyor Appointment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Document Verification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Claim Assessment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Settlement &amp; Payment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Accounting &amp; Provisioning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PREMIUM &amp; CLAIM CYCLE</a:t>
            </a:r>
            <a:endParaRPr dirty="0"/>
          </a:p>
        </p:txBody>
      </p:sp>
      <p:sp>
        <p:nvSpPr>
          <p:cNvPr id="211" name="Google Shape;211;p19"/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23269"/>
            <a:ext cx="5334000" cy="22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823269"/>
            <a:ext cx="5334000" cy="2268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0"/>
          <p:cNvSpPr txBox="1"/>
          <p:nvPr/>
        </p:nvSpPr>
        <p:spPr>
          <a:xfrm>
            <a:off x="962025" y="3156644"/>
            <a:ext cx="484060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Non-Suit Claims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962025" y="3604319"/>
            <a:ext cx="46101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Standard claims settled through internal processes.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6677025" y="3156644"/>
            <a:ext cx="484060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Suit Claims (Litigated)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6677025" y="3604319"/>
            <a:ext cx="46101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Claims under litigation (e.g., MACT cases).</a:t>
            </a:r>
            <a:endParaRPr/>
          </a:p>
        </p:txBody>
      </p:sp>
      <p:pic>
        <p:nvPicPr>
          <p:cNvPr id="223" name="Google Shape;223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317569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 txBox="1"/>
          <p:nvPr/>
        </p:nvSpPr>
        <p:spPr>
          <a:xfrm>
            <a:off x="1095375" y="4051012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1152525" y="4050059"/>
            <a:ext cx="4419600" cy="25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Documented via claim forms &amp; surveyor reports.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1095375" y="4405223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1152525" y="4404270"/>
            <a:ext cx="4419600" cy="25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Settled via discharge vouchers.</a:t>
            </a:r>
            <a:endParaRPr/>
          </a:p>
        </p:txBody>
      </p:sp>
      <p:pic>
        <p:nvPicPr>
          <p:cNvPr id="228" name="Google Shape;228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7025" y="317569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/>
          <p:nvPr/>
        </p:nvSpPr>
        <p:spPr>
          <a:xfrm>
            <a:off x="6810375" y="4051012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6867525" y="4050059"/>
            <a:ext cx="4419600" cy="25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Requires legal opinion for provisioning.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6810375" y="4405223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6867525" y="4404270"/>
            <a:ext cx="4419600" cy="25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Focus on IBNR and IBNER provisions.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571500" y="571500"/>
            <a:ext cx="116014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TYPES OF CLAIMS: SUIT VS. NON-SUIT</a:t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806314DF-6491-3E02-0B7D-C73B2B42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 descr="image.png">
            <a:extLst>
              <a:ext uri="{FF2B5EF4-FFF2-40B4-BE49-F238E27FC236}">
                <a16:creationId xmlns:a16="http://schemas.microsoft.com/office/drawing/2014/main" id="{7C70B6D8-98A0-3852-718E-CCC926CDB4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>
            <a:extLst>
              <a:ext uri="{FF2B5EF4-FFF2-40B4-BE49-F238E27FC236}">
                <a16:creationId xmlns:a16="http://schemas.microsoft.com/office/drawing/2014/main" id="{03F1D318-C385-FFA8-492A-82C0991E3A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5263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>
            <a:extLst>
              <a:ext uri="{FF2B5EF4-FFF2-40B4-BE49-F238E27FC236}">
                <a16:creationId xmlns:a16="http://schemas.microsoft.com/office/drawing/2014/main" id="{366575AE-780F-7A01-1518-3D399C663EEE}"/>
              </a:ext>
            </a:extLst>
          </p:cNvPr>
          <p:cNvSpPr txBox="1"/>
          <p:nvPr/>
        </p:nvSpPr>
        <p:spPr>
          <a:xfrm>
            <a:off x="857250" y="2337136"/>
            <a:ext cx="500062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Repeated same agent/surveyor</a:t>
            </a:r>
            <a:endParaRPr sz="1600" dirty="0"/>
          </a:p>
        </p:txBody>
      </p:sp>
      <p:sp>
        <p:nvSpPr>
          <p:cNvPr id="139" name="Google Shape;139;p16">
            <a:extLst>
              <a:ext uri="{FF2B5EF4-FFF2-40B4-BE49-F238E27FC236}">
                <a16:creationId xmlns:a16="http://schemas.microsoft.com/office/drawing/2014/main" id="{512697FE-0489-8B77-BB5D-2BFAE857387A}"/>
              </a:ext>
            </a:extLst>
          </p:cNvPr>
          <p:cNvSpPr txBox="1"/>
          <p:nvPr/>
        </p:nvSpPr>
        <p:spPr>
          <a:xfrm>
            <a:off x="857249" y="2969982"/>
            <a:ext cx="500062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Abnormally high claim ratio</a:t>
            </a:r>
            <a:endParaRPr sz="1600" b="1" dirty="0">
              <a:solidFill>
                <a:srgbClr val="334155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0" name="Google Shape;140;p16">
            <a:extLst>
              <a:ext uri="{FF2B5EF4-FFF2-40B4-BE49-F238E27FC236}">
                <a16:creationId xmlns:a16="http://schemas.microsoft.com/office/drawing/2014/main" id="{5B719AD0-03C7-46E2-334C-5725EADB7A82}"/>
              </a:ext>
            </a:extLst>
          </p:cNvPr>
          <p:cNvSpPr txBox="1"/>
          <p:nvPr/>
        </p:nvSpPr>
        <p:spPr>
          <a:xfrm>
            <a:off x="857248" y="3645044"/>
            <a:ext cx="500062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lnSpc>
                <a:spcPct val="160000"/>
              </a:lnSpc>
              <a:buFont typeface="Arial"/>
              <a:buNone/>
            </a:pPr>
            <a:r>
              <a:rPr lang="en-US" sz="16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Month end premium booking</a:t>
            </a:r>
            <a:endParaRPr sz="1600" b="1" dirty="0">
              <a:solidFill>
                <a:srgbClr val="334155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1" name="Google Shape;141;p16">
            <a:extLst>
              <a:ext uri="{FF2B5EF4-FFF2-40B4-BE49-F238E27FC236}">
                <a16:creationId xmlns:a16="http://schemas.microsoft.com/office/drawing/2014/main" id="{1ED7DA37-995C-4ED3-C2D9-3A5DE17E4246}"/>
              </a:ext>
            </a:extLst>
          </p:cNvPr>
          <p:cNvSpPr txBox="1"/>
          <p:nvPr/>
        </p:nvSpPr>
        <p:spPr>
          <a:xfrm>
            <a:off x="857249" y="4979660"/>
            <a:ext cx="500062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lnSpc>
                <a:spcPct val="160000"/>
              </a:lnSpc>
              <a:buFont typeface="Arial"/>
              <a:buNone/>
            </a:pPr>
            <a:r>
              <a:rPr lang="en-US" sz="16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Long Pending Claims</a:t>
            </a:r>
            <a:endParaRPr sz="1600" b="1" dirty="0">
              <a:solidFill>
                <a:srgbClr val="334155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2" name="Google Shape;142;p16">
            <a:extLst>
              <a:ext uri="{FF2B5EF4-FFF2-40B4-BE49-F238E27FC236}">
                <a16:creationId xmlns:a16="http://schemas.microsoft.com/office/drawing/2014/main" id="{CA453638-C45F-4C63-36F7-29139F3ECEEB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dirty="0">
                <a:solidFill>
                  <a:srgbClr val="1E3A8A"/>
                </a:solidFill>
                <a:latin typeface="Montserrat"/>
                <a:sym typeface="Montserrat"/>
              </a:rPr>
              <a:t>AUDIT RED FLAGS</a:t>
            </a:r>
            <a:endParaRPr dirty="0"/>
          </a:p>
        </p:txBody>
      </p:sp>
      <p:sp>
        <p:nvSpPr>
          <p:cNvPr id="143" name="Google Shape;143;p16">
            <a:extLst>
              <a:ext uri="{FF2B5EF4-FFF2-40B4-BE49-F238E27FC236}">
                <a16:creationId xmlns:a16="http://schemas.microsoft.com/office/drawing/2014/main" id="{7BDA0F5D-16D0-825E-2429-B84447256E41}"/>
              </a:ext>
            </a:extLst>
          </p:cNvPr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6" descr="image.png">
            <a:extLst>
              <a:ext uri="{FF2B5EF4-FFF2-40B4-BE49-F238E27FC236}">
                <a16:creationId xmlns:a16="http://schemas.microsoft.com/office/drawing/2014/main" id="{A53D9C71-CC7A-B956-0CBC-3334E6A6EF7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463119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 descr="image.png">
            <a:extLst>
              <a:ext uri="{FF2B5EF4-FFF2-40B4-BE49-F238E27FC236}">
                <a16:creationId xmlns:a16="http://schemas.microsoft.com/office/drawing/2014/main" id="{E713BD06-7CBC-36C6-818C-74EED28457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105173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 descr="image.png">
            <a:extLst>
              <a:ext uri="{FF2B5EF4-FFF2-40B4-BE49-F238E27FC236}">
                <a16:creationId xmlns:a16="http://schemas.microsoft.com/office/drawing/2014/main" id="{A6FD3C8D-1FE0-477B-4B0A-7AFDF28AF9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467" y="3766093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 descr="image.png">
            <a:extLst>
              <a:ext uri="{FF2B5EF4-FFF2-40B4-BE49-F238E27FC236}">
                <a16:creationId xmlns:a16="http://schemas.microsoft.com/office/drawing/2014/main" id="{963B8342-D9CA-4D80-68C7-1C7B2922B4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399" y="5172964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36826-377C-012C-2174-6258ECD0E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5" y="2459545"/>
            <a:ext cx="5286374" cy="3099936"/>
          </a:xfrm>
          <a:prstGeom prst="rect">
            <a:avLst/>
          </a:prstGeom>
        </p:spPr>
      </p:pic>
      <p:pic>
        <p:nvPicPr>
          <p:cNvPr id="4" name="Google Shape;146;p16" descr="image.png">
            <a:extLst>
              <a:ext uri="{FF2B5EF4-FFF2-40B4-BE49-F238E27FC236}">
                <a16:creationId xmlns:a16="http://schemas.microsoft.com/office/drawing/2014/main" id="{EEEAA1FB-8537-9F84-52A4-C6D40A3374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467" y="4532652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8119E-F806-B236-1CCE-45A1089433D3}"/>
              </a:ext>
            </a:extLst>
          </p:cNvPr>
          <p:cNvSpPr txBox="1"/>
          <p:nvPr/>
        </p:nvSpPr>
        <p:spPr>
          <a:xfrm>
            <a:off x="742950" y="4294309"/>
            <a:ext cx="6174658" cy="440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Manual System Overrides</a:t>
            </a:r>
            <a:endParaRPr lang="en-IN" sz="1600" b="1" dirty="0">
              <a:solidFill>
                <a:srgbClr val="334155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956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4D7EE346-C02F-BD2A-5602-8B494317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 descr="image.png">
            <a:extLst>
              <a:ext uri="{FF2B5EF4-FFF2-40B4-BE49-F238E27FC236}">
                <a16:creationId xmlns:a16="http://schemas.microsoft.com/office/drawing/2014/main" id="{A0588F2C-CDC2-5178-2F46-56B94EDB1D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 descr="image.png">
            <a:extLst>
              <a:ext uri="{FF2B5EF4-FFF2-40B4-BE49-F238E27FC236}">
                <a16:creationId xmlns:a16="http://schemas.microsoft.com/office/drawing/2014/main" id="{F73D3A75-B1A5-8BBC-B5FD-40483674D4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48" y="2298408"/>
            <a:ext cx="1512092" cy="185940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244" name="Google Shape;244;p21" descr="image.png">
            <a:extLst>
              <a:ext uri="{FF2B5EF4-FFF2-40B4-BE49-F238E27FC236}">
                <a16:creationId xmlns:a16="http://schemas.microsoft.com/office/drawing/2014/main" id="{025F2024-2492-B07F-5D17-A264CADBE4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793" y="2421681"/>
            <a:ext cx="666750" cy="68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>
            <a:extLst>
              <a:ext uri="{FF2B5EF4-FFF2-40B4-BE49-F238E27FC236}">
                <a16:creationId xmlns:a16="http://schemas.microsoft.com/office/drawing/2014/main" id="{983F65F4-3F35-CCAB-FAC3-F574F37E6251}"/>
              </a:ext>
            </a:extLst>
          </p:cNvPr>
          <p:cNvSpPr txBox="1"/>
          <p:nvPr/>
        </p:nvSpPr>
        <p:spPr>
          <a:xfrm>
            <a:off x="184547" y="3468162"/>
            <a:ext cx="15120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Co-insurance Reco</a:t>
            </a:r>
            <a:endParaRPr dirty="0"/>
          </a:p>
        </p:txBody>
      </p:sp>
      <p:pic>
        <p:nvPicPr>
          <p:cNvPr id="256" name="Google Shape;256;p21" descr="image.png">
            <a:extLst>
              <a:ext uri="{FF2B5EF4-FFF2-40B4-BE49-F238E27FC236}">
                <a16:creationId xmlns:a16="http://schemas.microsoft.com/office/drawing/2014/main" id="{FA088147-0F31-6321-9520-6C8CB9946DD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093" y="2604316"/>
            <a:ext cx="381000" cy="30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>
            <a:extLst>
              <a:ext uri="{FF2B5EF4-FFF2-40B4-BE49-F238E27FC236}">
                <a16:creationId xmlns:a16="http://schemas.microsoft.com/office/drawing/2014/main" id="{2AFBFE05-0CDC-873C-8006-C81DE5DCF315}"/>
              </a:ext>
            </a:extLst>
          </p:cNvPr>
          <p:cNvSpPr txBox="1"/>
          <p:nvPr/>
        </p:nvSpPr>
        <p:spPr>
          <a:xfrm>
            <a:off x="571500" y="571500"/>
            <a:ext cx="116014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GREY AREAS IN INSURANCE AUDIT</a:t>
            </a:r>
            <a:endParaRPr dirty="0"/>
          </a:p>
        </p:txBody>
      </p:sp>
      <p:sp>
        <p:nvSpPr>
          <p:cNvPr id="261" name="Google Shape;261;p21">
            <a:extLst>
              <a:ext uri="{FF2B5EF4-FFF2-40B4-BE49-F238E27FC236}">
                <a16:creationId xmlns:a16="http://schemas.microsoft.com/office/drawing/2014/main" id="{75E71055-7888-0889-1027-A98B039EDBEE}"/>
              </a:ext>
            </a:extLst>
          </p:cNvPr>
          <p:cNvSpPr/>
          <p:nvPr/>
        </p:nvSpPr>
        <p:spPr>
          <a:xfrm>
            <a:off x="571500" y="1209675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40;p21" descr="image.png">
            <a:extLst>
              <a:ext uri="{FF2B5EF4-FFF2-40B4-BE49-F238E27FC236}">
                <a16:creationId xmlns:a16="http://schemas.microsoft.com/office/drawing/2014/main" id="{AA8D2A5A-863B-1E9C-2724-3B506A5F88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8607" y="4566295"/>
            <a:ext cx="1512092" cy="185940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3" name="Google Shape;240;p21" descr="image.png">
            <a:extLst>
              <a:ext uri="{FF2B5EF4-FFF2-40B4-BE49-F238E27FC236}">
                <a16:creationId xmlns:a16="http://schemas.microsoft.com/office/drawing/2014/main" id="{22B00EF0-9D36-98FF-DD02-AA313B35E6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3378" y="2298408"/>
            <a:ext cx="1512092" cy="185940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4" name="Google Shape;240;p21" descr="image.png">
            <a:extLst>
              <a:ext uri="{FF2B5EF4-FFF2-40B4-BE49-F238E27FC236}">
                <a16:creationId xmlns:a16="http://schemas.microsoft.com/office/drawing/2014/main" id="{FEAB70F8-28A7-F97C-2CF0-78367F985B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5489" y="4566294"/>
            <a:ext cx="1512092" cy="185940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5" name="Google Shape;240;p21" descr="image.png">
            <a:extLst>
              <a:ext uri="{FF2B5EF4-FFF2-40B4-BE49-F238E27FC236}">
                <a16:creationId xmlns:a16="http://schemas.microsoft.com/office/drawing/2014/main" id="{7C3DBED2-D8BB-FAAB-98A5-2AB75056E4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7060" y="2291706"/>
            <a:ext cx="1512092" cy="185940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6" name="Google Shape;240;p21" descr="image.png">
            <a:extLst>
              <a:ext uri="{FF2B5EF4-FFF2-40B4-BE49-F238E27FC236}">
                <a16:creationId xmlns:a16="http://schemas.microsoft.com/office/drawing/2014/main" id="{26044046-5D89-4CB3-3221-F529505BDB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2371" y="4566293"/>
            <a:ext cx="1512092" cy="185940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7" name="Google Shape;244;p21" descr="image.png">
            <a:extLst>
              <a:ext uri="{FF2B5EF4-FFF2-40B4-BE49-F238E27FC236}">
                <a16:creationId xmlns:a16="http://schemas.microsoft.com/office/drawing/2014/main" id="{7281DF7C-DE90-3D9A-60F9-17C06ADDB2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1278" y="4668606"/>
            <a:ext cx="666750" cy="6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 descr="image.png">
            <a:extLst>
              <a:ext uri="{FF2B5EF4-FFF2-40B4-BE49-F238E27FC236}">
                <a16:creationId xmlns:a16="http://schemas.microsoft.com/office/drawing/2014/main" id="{D44704DB-F93B-7589-87F0-ACF63D10C9E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5636" y="4862645"/>
            <a:ext cx="318034" cy="29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>
            <a:extLst>
              <a:ext uri="{FF2B5EF4-FFF2-40B4-BE49-F238E27FC236}">
                <a16:creationId xmlns:a16="http://schemas.microsoft.com/office/drawing/2014/main" id="{B3679271-589B-2561-2B8B-CC044C064681}"/>
              </a:ext>
            </a:extLst>
          </p:cNvPr>
          <p:cNvSpPr txBox="1"/>
          <p:nvPr/>
        </p:nvSpPr>
        <p:spPr>
          <a:xfrm>
            <a:off x="2019542" y="5567904"/>
            <a:ext cx="17902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Inter-office Balance Reconciliation</a:t>
            </a:r>
            <a:endParaRPr sz="1200" dirty="0"/>
          </a:p>
        </p:txBody>
      </p:sp>
      <p:pic>
        <p:nvPicPr>
          <p:cNvPr id="8" name="Google Shape;244;p21" descr="image.png">
            <a:extLst>
              <a:ext uri="{FF2B5EF4-FFF2-40B4-BE49-F238E27FC236}">
                <a16:creationId xmlns:a16="http://schemas.microsoft.com/office/drawing/2014/main" id="{DF7D51B7-893C-EA1E-BDE9-413E5FE2D2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6049" y="2406373"/>
            <a:ext cx="666750" cy="6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 descr="image.png">
            <a:extLst>
              <a:ext uri="{FF2B5EF4-FFF2-40B4-BE49-F238E27FC236}">
                <a16:creationId xmlns:a16="http://schemas.microsoft.com/office/drawing/2014/main" id="{BCFB83F1-F7B6-639A-CA6C-33464EC3443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0508" y="2580679"/>
            <a:ext cx="397831" cy="339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C5E23-C0C6-4BC0-C8FA-9B53AEB84EDC}"/>
              </a:ext>
            </a:extLst>
          </p:cNvPr>
          <p:cNvSpPr txBox="1"/>
          <p:nvPr/>
        </p:nvSpPr>
        <p:spPr>
          <a:xfrm>
            <a:off x="4158230" y="3421995"/>
            <a:ext cx="1570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Bank Reconciliation</a:t>
            </a:r>
            <a:endParaRPr lang="en-US" sz="1200" dirty="0"/>
          </a:p>
        </p:txBody>
      </p:sp>
      <p:pic>
        <p:nvPicPr>
          <p:cNvPr id="12" name="Google Shape;244;p21" descr="image.png">
            <a:extLst>
              <a:ext uri="{FF2B5EF4-FFF2-40B4-BE49-F238E27FC236}">
                <a16:creationId xmlns:a16="http://schemas.microsoft.com/office/drawing/2014/main" id="{C8210219-94F6-0E43-2788-7A91A01523C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8160" y="4668606"/>
            <a:ext cx="666750" cy="6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 descr="image.png">
            <a:extLst>
              <a:ext uri="{FF2B5EF4-FFF2-40B4-BE49-F238E27FC236}">
                <a16:creationId xmlns:a16="http://schemas.microsoft.com/office/drawing/2014/main" id="{03039314-931A-5CE1-B193-258DFCBAF4C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62916" y="4822023"/>
            <a:ext cx="422786" cy="33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056BE8-CD91-FFD9-58A6-206274062A9A}"/>
              </a:ext>
            </a:extLst>
          </p:cNvPr>
          <p:cNvSpPr txBox="1"/>
          <p:nvPr/>
        </p:nvSpPr>
        <p:spPr>
          <a:xfrm>
            <a:off x="6223321" y="5638256"/>
            <a:ext cx="1696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Provisioning</a:t>
            </a:r>
            <a:endParaRPr lang="en-US" sz="1200" dirty="0"/>
          </a:p>
        </p:txBody>
      </p:sp>
      <p:pic>
        <p:nvPicPr>
          <p:cNvPr id="15" name="Google Shape;244;p21" descr="image.png">
            <a:extLst>
              <a:ext uri="{FF2B5EF4-FFF2-40B4-BE49-F238E27FC236}">
                <a16:creationId xmlns:a16="http://schemas.microsoft.com/office/drawing/2014/main" id="{97A7E250-D043-2742-9102-D9342734E1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9731" y="2406373"/>
            <a:ext cx="666750" cy="6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98;p19" descr="image.png">
            <a:extLst>
              <a:ext uri="{FF2B5EF4-FFF2-40B4-BE49-F238E27FC236}">
                <a16:creationId xmlns:a16="http://schemas.microsoft.com/office/drawing/2014/main" id="{BF895D18-9B6C-9B46-1546-69A24A5AB5AD}"/>
              </a:ext>
            </a:extLst>
          </p:cNvPr>
          <p:cNvPicPr preferRelativeResize="0"/>
          <p:nvPr/>
        </p:nvPicPr>
        <p:blipFill rotWithShape="1">
          <a:blip r:embed="rId10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762290" y="2586065"/>
            <a:ext cx="261632" cy="32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49CB3F-742C-B120-4112-4E61B6449283}"/>
              </a:ext>
            </a:extLst>
          </p:cNvPr>
          <p:cNvSpPr txBox="1"/>
          <p:nvPr/>
        </p:nvSpPr>
        <p:spPr>
          <a:xfrm>
            <a:off x="8137060" y="3187174"/>
            <a:ext cx="15702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Premium booked without Reconciliation</a:t>
            </a:r>
            <a:endParaRPr lang="en-US" sz="1200" dirty="0"/>
          </a:p>
        </p:txBody>
      </p:sp>
      <p:pic>
        <p:nvPicPr>
          <p:cNvPr id="19" name="Google Shape;244;p21" descr="image.png">
            <a:extLst>
              <a:ext uri="{FF2B5EF4-FFF2-40B4-BE49-F238E27FC236}">
                <a16:creationId xmlns:a16="http://schemas.microsoft.com/office/drawing/2014/main" id="{3CEF92F3-6DE8-DAE7-36AA-BFB4A9BFD9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3750" y="4668606"/>
            <a:ext cx="666750" cy="6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1;p19" descr="image.png">
            <a:extLst>
              <a:ext uri="{FF2B5EF4-FFF2-40B4-BE49-F238E27FC236}">
                <a16:creationId xmlns:a16="http://schemas.microsoft.com/office/drawing/2014/main" id="{C7B90774-4ED1-2D0E-2E06-D99E5A9D19F1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130969" y="4837520"/>
            <a:ext cx="362941" cy="344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1A259E-A59D-BB9D-D625-604F88C0FBA6}"/>
              </a:ext>
            </a:extLst>
          </p:cNvPr>
          <p:cNvSpPr txBox="1"/>
          <p:nvPr/>
        </p:nvSpPr>
        <p:spPr>
          <a:xfrm>
            <a:off x="10310960" y="5525352"/>
            <a:ext cx="1927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Surveyor Influence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802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619</Words>
  <Application>Microsoft Office PowerPoint</Application>
  <PresentationFormat>Widescreen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Medium</vt:lpstr>
      <vt:lpstr>Open Sans</vt:lpstr>
      <vt:lpstr>Calibri</vt:lpstr>
      <vt:lpstr>Montserrat</vt:lpstr>
      <vt:lpstr>Bahnschrift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Taniya Bas &amp; Co</dc:creator>
  <cp:lastModifiedBy>Taniya BasCo</cp:lastModifiedBy>
  <cp:revision>5</cp:revision>
  <dcterms:modified xsi:type="dcterms:W3CDTF">2025-12-26T11:55:30Z</dcterms:modified>
</cp:coreProperties>
</file>